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2"/>
  </p:notesMasterIdLst>
  <p:handoutMasterIdLst>
    <p:handoutMasterId r:id="rId23"/>
  </p:handoutMasterIdLst>
  <p:sldIdLst>
    <p:sldId id="256" r:id="rId2"/>
    <p:sldId id="258" r:id="rId3"/>
    <p:sldId id="259" r:id="rId4"/>
    <p:sldId id="262" r:id="rId5"/>
    <p:sldId id="263" r:id="rId6"/>
    <p:sldId id="265" r:id="rId7"/>
    <p:sldId id="266" r:id="rId8"/>
    <p:sldId id="267" r:id="rId9"/>
    <p:sldId id="268" r:id="rId10"/>
    <p:sldId id="269" r:id="rId11"/>
    <p:sldId id="270" r:id="rId12"/>
    <p:sldId id="271" r:id="rId13"/>
    <p:sldId id="272" r:id="rId14"/>
    <p:sldId id="273" r:id="rId15"/>
    <p:sldId id="274" r:id="rId16"/>
    <p:sldId id="275" r:id="rId17"/>
    <p:sldId id="261" r:id="rId18"/>
    <p:sldId id="276" r:id="rId19"/>
    <p:sldId id="277" r:id="rId20"/>
    <p:sldId id="278" r:id="rId21"/>
  </p:sldIdLst>
  <p:sldSz cx="12192000" cy="6858000"/>
  <p:notesSz cx="6718300" cy="985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CC"/>
    <a:srgbClr val="FF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42" d="100"/>
          <a:sy n="42" d="100"/>
        </p:scale>
        <p:origin x="-132" y="-153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3120" y="-86"/>
      </p:cViewPr>
      <p:guideLst>
        <p:guide orient="horz" pos="3104"/>
        <p:guide pos="211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E3D5E-0219-46EA-B4AC-AC58C908D48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bg-BG"/>
        </a:p>
      </dgm:t>
    </dgm:pt>
    <dgm:pt modelId="{9A7CBF02-8DB4-48BB-8863-17BCD574205C}">
      <dgm:prSet phldrT="[Text]" custT="1"/>
      <dgm:spPr>
        <a:solidFill>
          <a:schemeClr val="accent2">
            <a:lumMod val="75000"/>
          </a:schemeClr>
        </a:solidFill>
      </dgm:spPr>
      <dgm:t>
        <a:bodyPr/>
        <a:lstStyle/>
        <a:p>
          <a:r>
            <a:rPr lang="en-GB" sz="2400" dirty="0" smtClean="0"/>
            <a:t>1975</a:t>
          </a:r>
          <a:endParaRPr lang="bg-BG" sz="2400" dirty="0"/>
        </a:p>
      </dgm:t>
    </dgm:pt>
    <dgm:pt modelId="{D5E38D2B-1C0C-4B19-B102-E76B080290B8}" type="parTrans" cxnId="{A03F65ED-8DE6-401A-B90D-666B39D3383F}">
      <dgm:prSet/>
      <dgm:spPr/>
      <dgm:t>
        <a:bodyPr/>
        <a:lstStyle/>
        <a:p>
          <a:endParaRPr lang="bg-BG"/>
        </a:p>
      </dgm:t>
    </dgm:pt>
    <dgm:pt modelId="{FE9E87C1-6723-4029-B9F4-B4D6FDBE89E5}" type="sibTrans" cxnId="{A03F65ED-8DE6-401A-B90D-666B39D3383F}">
      <dgm:prSet/>
      <dgm:spPr/>
      <dgm:t>
        <a:bodyPr/>
        <a:lstStyle/>
        <a:p>
          <a:endParaRPr lang="bg-BG"/>
        </a:p>
      </dgm:t>
    </dgm:pt>
    <dgm:pt modelId="{74555E66-771C-4681-B504-AF31E22B012B}">
      <dgm:prSet phldrT="[Text]" custT="1"/>
      <dgm:spPr>
        <a:solidFill>
          <a:schemeClr val="accent2">
            <a:lumMod val="40000"/>
            <a:lumOff val="60000"/>
            <a:alpha val="90000"/>
          </a:schemeClr>
        </a:solidFill>
      </dgm:spPr>
      <dgm:t>
        <a:bodyPr/>
        <a:lstStyle/>
        <a:p>
          <a:pPr algn="just"/>
          <a:r>
            <a:rPr lang="en-GB" sz="1800" dirty="0" smtClean="0"/>
            <a:t>The first DB was used on the second bore of I-70 Eisenhower Tunnel</a:t>
          </a:r>
          <a:endParaRPr lang="bg-BG" sz="1800" dirty="0"/>
        </a:p>
      </dgm:t>
    </dgm:pt>
    <dgm:pt modelId="{AE775B56-318F-44D8-B304-972697B26899}" type="parTrans" cxnId="{A8271082-4ED6-4A89-8AE2-81CD9BE80693}">
      <dgm:prSet/>
      <dgm:spPr/>
      <dgm:t>
        <a:bodyPr/>
        <a:lstStyle/>
        <a:p>
          <a:endParaRPr lang="bg-BG"/>
        </a:p>
      </dgm:t>
    </dgm:pt>
    <dgm:pt modelId="{9FA1795E-7866-4FC8-B8F6-ACF70A0C9C83}" type="sibTrans" cxnId="{A8271082-4ED6-4A89-8AE2-81CD9BE80693}">
      <dgm:prSet/>
      <dgm:spPr/>
      <dgm:t>
        <a:bodyPr/>
        <a:lstStyle/>
        <a:p>
          <a:endParaRPr lang="bg-BG"/>
        </a:p>
      </dgm:t>
    </dgm:pt>
    <dgm:pt modelId="{6CF6E729-9761-4791-9D63-2976173E940B}">
      <dgm:prSet phldrT="[Text]" custT="1"/>
      <dgm:spPr>
        <a:solidFill>
          <a:schemeClr val="accent6">
            <a:lumMod val="75000"/>
          </a:schemeClr>
        </a:solidFill>
      </dgm:spPr>
      <dgm:t>
        <a:bodyPr/>
        <a:lstStyle/>
        <a:p>
          <a:r>
            <a:rPr lang="en-GB" sz="2400" dirty="0" smtClean="0"/>
            <a:t>1992 </a:t>
          </a:r>
          <a:endParaRPr lang="bg-BG" sz="2400" dirty="0"/>
        </a:p>
      </dgm:t>
    </dgm:pt>
    <dgm:pt modelId="{FACC36B2-93F1-4683-BFF6-6F90C3C494B2}" type="parTrans" cxnId="{3F2D8D3A-89C2-49B8-AA71-9D87AD40759E}">
      <dgm:prSet/>
      <dgm:spPr/>
      <dgm:t>
        <a:bodyPr/>
        <a:lstStyle/>
        <a:p>
          <a:endParaRPr lang="bg-BG"/>
        </a:p>
      </dgm:t>
    </dgm:pt>
    <dgm:pt modelId="{5F9C07FA-AB5B-4D88-A50F-B37ABA0AA96F}" type="sibTrans" cxnId="{3F2D8D3A-89C2-49B8-AA71-9D87AD40759E}">
      <dgm:prSet/>
      <dgm:spPr/>
      <dgm:t>
        <a:bodyPr/>
        <a:lstStyle/>
        <a:p>
          <a:endParaRPr lang="bg-BG"/>
        </a:p>
      </dgm:t>
    </dgm:pt>
    <dgm:pt modelId="{46CC476A-ABBB-4CEA-968F-92ECE9E31965}">
      <dgm:prSet phldrT="[Text]" custT="1"/>
      <dgm:spPr>
        <a:solidFill>
          <a:schemeClr val="accent6">
            <a:lumMod val="40000"/>
            <a:lumOff val="60000"/>
            <a:alpha val="90000"/>
          </a:schemeClr>
        </a:solidFill>
      </dgm:spPr>
      <dgm:t>
        <a:bodyPr/>
        <a:lstStyle/>
        <a:p>
          <a:r>
            <a:rPr lang="en-GB" sz="1800" dirty="0" smtClean="0"/>
            <a:t>FIDIC issued the DAB Supplement to the 4</a:t>
          </a:r>
          <a:r>
            <a:rPr lang="en-GB" sz="1800" baseline="30000" dirty="0" smtClean="0"/>
            <a:t>th</a:t>
          </a:r>
          <a:r>
            <a:rPr lang="en-GB" sz="1800" dirty="0" smtClean="0"/>
            <a:t> Ed Red Book</a:t>
          </a:r>
          <a:endParaRPr lang="bg-BG" sz="1800" dirty="0"/>
        </a:p>
      </dgm:t>
    </dgm:pt>
    <dgm:pt modelId="{A2060F16-516A-4B61-B10F-4043356B0F3A}" type="parTrans" cxnId="{79114671-5199-4A9E-85E1-4950A62717B2}">
      <dgm:prSet/>
      <dgm:spPr/>
      <dgm:t>
        <a:bodyPr/>
        <a:lstStyle/>
        <a:p>
          <a:endParaRPr lang="bg-BG"/>
        </a:p>
      </dgm:t>
    </dgm:pt>
    <dgm:pt modelId="{A76C6DF9-9A45-4674-B24A-B2EB5A1EC82A}" type="sibTrans" cxnId="{79114671-5199-4A9E-85E1-4950A62717B2}">
      <dgm:prSet/>
      <dgm:spPr/>
      <dgm:t>
        <a:bodyPr/>
        <a:lstStyle/>
        <a:p>
          <a:endParaRPr lang="bg-BG"/>
        </a:p>
      </dgm:t>
    </dgm:pt>
    <dgm:pt modelId="{1DA56107-0E07-4E47-9995-A2BED8836800}">
      <dgm:prSet phldrT="[Text]" custT="1"/>
      <dgm:spPr>
        <a:solidFill>
          <a:srgbClr val="C00000"/>
        </a:solidFill>
      </dgm:spPr>
      <dgm:t>
        <a:bodyPr/>
        <a:lstStyle/>
        <a:p>
          <a:r>
            <a:rPr lang="en-GB" sz="2400" dirty="0" smtClean="0"/>
            <a:t>1995 </a:t>
          </a:r>
          <a:endParaRPr lang="bg-BG" sz="2400" dirty="0"/>
        </a:p>
      </dgm:t>
    </dgm:pt>
    <dgm:pt modelId="{A55B5DD8-7952-4C6B-BB51-1769B7AE66A2}" type="parTrans" cxnId="{9B479419-FD8C-4339-8D04-07A40AE0C21A}">
      <dgm:prSet/>
      <dgm:spPr/>
      <dgm:t>
        <a:bodyPr/>
        <a:lstStyle/>
        <a:p>
          <a:endParaRPr lang="bg-BG"/>
        </a:p>
      </dgm:t>
    </dgm:pt>
    <dgm:pt modelId="{1C60D78E-950A-4CCC-9B6F-C2CAD724A89D}" type="sibTrans" cxnId="{9B479419-FD8C-4339-8D04-07A40AE0C21A}">
      <dgm:prSet/>
      <dgm:spPr/>
      <dgm:t>
        <a:bodyPr/>
        <a:lstStyle/>
        <a:p>
          <a:endParaRPr lang="bg-BG"/>
        </a:p>
      </dgm:t>
    </dgm:pt>
    <dgm:pt modelId="{E484EE4A-0DAB-4100-8BAE-C35F52A31920}">
      <dgm:prSet phldrT="[Text]" custT="1"/>
      <dgm:spPr>
        <a:solidFill>
          <a:srgbClr val="FFCCCC">
            <a:alpha val="89804"/>
          </a:srgbClr>
        </a:solidFill>
      </dgm:spPr>
      <dgm:t>
        <a:bodyPr/>
        <a:lstStyle/>
        <a:p>
          <a:r>
            <a:rPr lang="en-GB" sz="1800" dirty="0" smtClean="0"/>
            <a:t>The World Bank made DBs mandatory for its projects with value above 50 m $</a:t>
          </a:r>
          <a:endParaRPr lang="bg-BG" sz="1800" dirty="0"/>
        </a:p>
      </dgm:t>
    </dgm:pt>
    <dgm:pt modelId="{52CE4D36-8CFE-416F-BD34-A0A240913C26}" type="parTrans" cxnId="{BDF69C62-E59D-4E7F-B95B-BDF11551CAD4}">
      <dgm:prSet/>
      <dgm:spPr/>
      <dgm:t>
        <a:bodyPr/>
        <a:lstStyle/>
        <a:p>
          <a:endParaRPr lang="bg-BG"/>
        </a:p>
      </dgm:t>
    </dgm:pt>
    <dgm:pt modelId="{A1A602EA-BF5E-4D93-B0A0-1E261D823A13}" type="sibTrans" cxnId="{BDF69C62-E59D-4E7F-B95B-BDF11551CAD4}">
      <dgm:prSet/>
      <dgm:spPr/>
      <dgm:t>
        <a:bodyPr/>
        <a:lstStyle/>
        <a:p>
          <a:endParaRPr lang="bg-BG"/>
        </a:p>
      </dgm:t>
    </dgm:pt>
    <dgm:pt modelId="{C3CF0DBC-5888-4A8E-9643-12EF2B96B29D}">
      <dgm:prSet phldrT="[Text]" custT="1"/>
      <dgm:spPr>
        <a:solidFill>
          <a:srgbClr val="00B050"/>
        </a:solidFill>
      </dgm:spPr>
      <dgm:t>
        <a:bodyPr/>
        <a:lstStyle/>
        <a:p>
          <a:r>
            <a:rPr lang="en-GB" sz="2400" dirty="0" smtClean="0"/>
            <a:t>1999</a:t>
          </a:r>
          <a:endParaRPr lang="bg-BG" sz="2400" dirty="0"/>
        </a:p>
      </dgm:t>
    </dgm:pt>
    <dgm:pt modelId="{2507F71F-07AE-4C77-AAAB-A2EA3F1DE94E}" type="parTrans" cxnId="{125DFE35-8A7F-4EBC-B743-053327BBB0D7}">
      <dgm:prSet/>
      <dgm:spPr/>
      <dgm:t>
        <a:bodyPr/>
        <a:lstStyle/>
        <a:p>
          <a:endParaRPr lang="bg-BG"/>
        </a:p>
      </dgm:t>
    </dgm:pt>
    <dgm:pt modelId="{E15D6A36-85A2-4CD8-BCA9-F711A51322CA}" type="sibTrans" cxnId="{125DFE35-8A7F-4EBC-B743-053327BBB0D7}">
      <dgm:prSet/>
      <dgm:spPr/>
      <dgm:t>
        <a:bodyPr/>
        <a:lstStyle/>
        <a:p>
          <a:endParaRPr lang="bg-BG"/>
        </a:p>
      </dgm:t>
    </dgm:pt>
    <dgm:pt modelId="{E693D86F-CAEC-4D95-81D8-763F1AD29C25}">
      <dgm:prSet phldrT="[Text]" custT="1"/>
      <dgm:spPr>
        <a:solidFill>
          <a:schemeClr val="accent6">
            <a:lumMod val="20000"/>
            <a:lumOff val="80000"/>
            <a:alpha val="90000"/>
          </a:schemeClr>
        </a:solidFill>
      </dgm:spPr>
      <dgm:t>
        <a:bodyPr/>
        <a:lstStyle/>
        <a:p>
          <a:r>
            <a:rPr lang="en-GB" sz="1800" dirty="0" smtClean="0"/>
            <a:t>FIDIC introduced the DAB: standing for Red Book &amp; </a:t>
          </a:r>
          <a:r>
            <a:rPr lang="en-GB" sz="1800" i="1" dirty="0" smtClean="0"/>
            <a:t>ad</a:t>
          </a:r>
          <a:r>
            <a:rPr lang="en-GB" sz="1800" dirty="0" smtClean="0"/>
            <a:t> </a:t>
          </a:r>
          <a:r>
            <a:rPr lang="en-GB" sz="1800" b="0" i="1" dirty="0" smtClean="0"/>
            <a:t>hoc</a:t>
          </a:r>
          <a:r>
            <a:rPr lang="en-GB" sz="1800" dirty="0" smtClean="0"/>
            <a:t> for Yellow </a:t>
          </a:r>
          <a:r>
            <a:rPr lang="en-GB" sz="1800" dirty="0" smtClean="0"/>
            <a:t>&amp; Silver </a:t>
          </a:r>
          <a:r>
            <a:rPr lang="en-GB" sz="1800" dirty="0" smtClean="0"/>
            <a:t>Books</a:t>
          </a:r>
          <a:endParaRPr lang="bg-BG" sz="1800" dirty="0"/>
        </a:p>
      </dgm:t>
    </dgm:pt>
    <dgm:pt modelId="{7297E83F-D608-4929-9CFB-70099628B4D4}" type="parTrans" cxnId="{6EFB0BA1-22AD-49DB-9A56-AAB52AC663A3}">
      <dgm:prSet/>
      <dgm:spPr/>
      <dgm:t>
        <a:bodyPr/>
        <a:lstStyle/>
        <a:p>
          <a:endParaRPr lang="bg-BG"/>
        </a:p>
      </dgm:t>
    </dgm:pt>
    <dgm:pt modelId="{D37CBA3F-2D1A-4F23-961A-14E5D7119890}" type="sibTrans" cxnId="{6EFB0BA1-22AD-49DB-9A56-AAB52AC663A3}">
      <dgm:prSet/>
      <dgm:spPr/>
      <dgm:t>
        <a:bodyPr/>
        <a:lstStyle/>
        <a:p>
          <a:endParaRPr lang="bg-BG"/>
        </a:p>
      </dgm:t>
    </dgm:pt>
    <dgm:pt modelId="{343D02C4-DBC0-4A0C-942A-77AF7DBD8FFD}">
      <dgm:prSet custT="1"/>
      <dgm:spPr/>
      <dgm:t>
        <a:bodyPr/>
        <a:lstStyle/>
        <a:p>
          <a:r>
            <a:rPr lang="en-GB" sz="2400" dirty="0" smtClean="0"/>
            <a:t>2006 </a:t>
          </a:r>
          <a:endParaRPr lang="bg-BG" sz="2400" dirty="0"/>
        </a:p>
      </dgm:t>
    </dgm:pt>
    <dgm:pt modelId="{E4AA6C61-48EA-418F-9ECC-31CA2A49B5DF}" type="parTrans" cxnId="{73CE2B7C-9D2A-41FE-AFB7-C368F62BA08F}">
      <dgm:prSet/>
      <dgm:spPr/>
      <dgm:t>
        <a:bodyPr/>
        <a:lstStyle/>
        <a:p>
          <a:endParaRPr lang="bg-BG"/>
        </a:p>
      </dgm:t>
    </dgm:pt>
    <dgm:pt modelId="{B93CA0AC-4625-4357-8801-166476FA2861}" type="sibTrans" cxnId="{73CE2B7C-9D2A-41FE-AFB7-C368F62BA08F}">
      <dgm:prSet/>
      <dgm:spPr/>
      <dgm:t>
        <a:bodyPr/>
        <a:lstStyle/>
        <a:p>
          <a:endParaRPr lang="bg-BG"/>
        </a:p>
      </dgm:t>
    </dgm:pt>
    <dgm:pt modelId="{06086807-84F5-4628-B92B-BAF785F3D921}">
      <dgm:prSet custT="1"/>
      <dgm:spPr/>
      <dgm:t>
        <a:bodyPr/>
        <a:lstStyle/>
        <a:p>
          <a:r>
            <a:rPr lang="en-GB" sz="1800" dirty="0" smtClean="0"/>
            <a:t>9 Multilateral Development Banks adopted DBs, incorporated in the FIDIC Pink Book</a:t>
          </a:r>
          <a:endParaRPr lang="bg-BG" sz="1800" dirty="0"/>
        </a:p>
      </dgm:t>
    </dgm:pt>
    <dgm:pt modelId="{65D6852B-7015-4237-AAC1-58C72F07A0EB}" type="parTrans" cxnId="{24769529-6F06-44BA-ABB0-2676830D8CE5}">
      <dgm:prSet/>
      <dgm:spPr/>
      <dgm:t>
        <a:bodyPr/>
        <a:lstStyle/>
        <a:p>
          <a:endParaRPr lang="bg-BG"/>
        </a:p>
      </dgm:t>
    </dgm:pt>
    <dgm:pt modelId="{9A690A58-EEE6-4C8C-8057-59302D546F53}" type="sibTrans" cxnId="{24769529-6F06-44BA-ABB0-2676830D8CE5}">
      <dgm:prSet/>
      <dgm:spPr/>
      <dgm:t>
        <a:bodyPr/>
        <a:lstStyle/>
        <a:p>
          <a:endParaRPr lang="bg-BG"/>
        </a:p>
      </dgm:t>
    </dgm:pt>
    <dgm:pt modelId="{209EB225-C93E-4841-A54D-9C4E7D16DE52}">
      <dgm:prSet phldrT="[Text]" custT="1"/>
      <dgm:spPr>
        <a:solidFill>
          <a:schemeClr val="accent4">
            <a:lumMod val="20000"/>
            <a:lumOff val="80000"/>
            <a:alpha val="90000"/>
          </a:schemeClr>
        </a:solidFill>
      </dgm:spPr>
      <dgm:t>
        <a:bodyPr/>
        <a:lstStyle/>
        <a:p>
          <a:r>
            <a:rPr lang="en-GB" sz="1800" dirty="0" smtClean="0"/>
            <a:t>ICC introduced DB rules</a:t>
          </a:r>
          <a:endParaRPr lang="bg-BG" sz="1800" dirty="0"/>
        </a:p>
      </dgm:t>
    </dgm:pt>
    <dgm:pt modelId="{D72D7972-39C5-4AB0-AE6A-E06BBC31F30D}">
      <dgm:prSet phldrT="[Text]" custT="1"/>
      <dgm:spPr>
        <a:solidFill>
          <a:schemeClr val="accent2"/>
        </a:solidFill>
      </dgm:spPr>
      <dgm:t>
        <a:bodyPr/>
        <a:lstStyle/>
        <a:p>
          <a:r>
            <a:rPr lang="en-GB" sz="2400" dirty="0" smtClean="0"/>
            <a:t>2004 </a:t>
          </a:r>
          <a:endParaRPr lang="bg-BG" sz="2400" dirty="0"/>
        </a:p>
      </dgm:t>
    </dgm:pt>
    <dgm:pt modelId="{35B65FE5-6B25-4BDA-BAD2-8DF754CBDA13}" type="sibTrans" cxnId="{D8F8EB47-1DE2-4227-8ED9-B71EC685C03C}">
      <dgm:prSet/>
      <dgm:spPr/>
      <dgm:t>
        <a:bodyPr/>
        <a:lstStyle/>
        <a:p>
          <a:endParaRPr lang="bg-BG"/>
        </a:p>
      </dgm:t>
    </dgm:pt>
    <dgm:pt modelId="{621D0D11-B3BE-44A1-BC65-41964ED07CBA}" type="parTrans" cxnId="{D8F8EB47-1DE2-4227-8ED9-B71EC685C03C}">
      <dgm:prSet/>
      <dgm:spPr/>
      <dgm:t>
        <a:bodyPr/>
        <a:lstStyle/>
        <a:p>
          <a:endParaRPr lang="bg-BG"/>
        </a:p>
      </dgm:t>
    </dgm:pt>
    <dgm:pt modelId="{641AE8FA-01F4-4E3F-A0AB-10D97AD78D12}" type="sibTrans" cxnId="{751DA17F-9814-4CB1-BD0C-3036B40538D5}">
      <dgm:prSet/>
      <dgm:spPr/>
      <dgm:t>
        <a:bodyPr/>
        <a:lstStyle/>
        <a:p>
          <a:endParaRPr lang="bg-BG"/>
        </a:p>
      </dgm:t>
    </dgm:pt>
    <dgm:pt modelId="{82C190E6-774B-4502-9B11-F4CEF75398B5}" type="parTrans" cxnId="{751DA17F-9814-4CB1-BD0C-3036B40538D5}">
      <dgm:prSet/>
      <dgm:spPr/>
      <dgm:t>
        <a:bodyPr/>
        <a:lstStyle/>
        <a:p>
          <a:endParaRPr lang="bg-BG"/>
        </a:p>
      </dgm:t>
    </dgm:pt>
    <dgm:pt modelId="{8B7A19E5-0C1A-4197-B308-1381D59ADC1F}" type="pres">
      <dgm:prSet presAssocID="{633E3D5E-0219-46EA-B4AC-AC58C908D48D}" presName="Name0" presStyleCnt="0">
        <dgm:presLayoutVars>
          <dgm:dir/>
          <dgm:animLvl val="lvl"/>
          <dgm:resizeHandles val="exact"/>
        </dgm:presLayoutVars>
      </dgm:prSet>
      <dgm:spPr/>
      <dgm:t>
        <a:bodyPr/>
        <a:lstStyle/>
        <a:p>
          <a:endParaRPr lang="bg-BG"/>
        </a:p>
      </dgm:t>
    </dgm:pt>
    <dgm:pt modelId="{76C4F6D3-E0F3-4F96-AA49-3DA978A0FE3A}" type="pres">
      <dgm:prSet presAssocID="{9A7CBF02-8DB4-48BB-8863-17BCD574205C}" presName="linNode" presStyleCnt="0"/>
      <dgm:spPr/>
    </dgm:pt>
    <dgm:pt modelId="{FA3220FB-D042-4A00-8B2F-935027FB596C}" type="pres">
      <dgm:prSet presAssocID="{9A7CBF02-8DB4-48BB-8863-17BCD574205C}" presName="parentText" presStyleLbl="node1" presStyleIdx="0" presStyleCnt="6" custScaleX="48611" custScaleY="9712">
        <dgm:presLayoutVars>
          <dgm:chMax val="1"/>
          <dgm:bulletEnabled val="1"/>
        </dgm:presLayoutVars>
      </dgm:prSet>
      <dgm:spPr/>
      <dgm:t>
        <a:bodyPr/>
        <a:lstStyle/>
        <a:p>
          <a:endParaRPr lang="bg-BG"/>
        </a:p>
      </dgm:t>
    </dgm:pt>
    <dgm:pt modelId="{C71624F5-477A-499B-86F3-91C27A0D789B}" type="pres">
      <dgm:prSet presAssocID="{9A7CBF02-8DB4-48BB-8863-17BCD574205C}" presName="descendantText" presStyleLbl="alignAccFollowNode1" presStyleIdx="0" presStyleCnt="6" custScaleX="176209" custScaleY="9712">
        <dgm:presLayoutVars>
          <dgm:bulletEnabled val="1"/>
        </dgm:presLayoutVars>
      </dgm:prSet>
      <dgm:spPr/>
      <dgm:t>
        <a:bodyPr/>
        <a:lstStyle/>
        <a:p>
          <a:endParaRPr lang="bg-BG"/>
        </a:p>
      </dgm:t>
    </dgm:pt>
    <dgm:pt modelId="{0FA4B756-28FD-466F-B2AF-2C4C8F69D353}" type="pres">
      <dgm:prSet presAssocID="{FE9E87C1-6723-4029-B9F4-B4D6FDBE89E5}" presName="sp" presStyleCnt="0"/>
      <dgm:spPr/>
    </dgm:pt>
    <dgm:pt modelId="{981B4FC8-015B-411C-A970-F7DF0EB797D0}" type="pres">
      <dgm:prSet presAssocID="{6CF6E729-9761-4791-9D63-2976173E940B}" presName="linNode" presStyleCnt="0"/>
      <dgm:spPr/>
    </dgm:pt>
    <dgm:pt modelId="{10C0C1DD-EFDC-42EF-AB05-8CDE5931FF4F}" type="pres">
      <dgm:prSet presAssocID="{6CF6E729-9761-4791-9D63-2976173E940B}" presName="parentText" presStyleLbl="node1" presStyleIdx="1" presStyleCnt="6" custScaleX="48611" custScaleY="9712" custLinFactNeighborY="-3807">
        <dgm:presLayoutVars>
          <dgm:chMax val="1"/>
          <dgm:bulletEnabled val="1"/>
        </dgm:presLayoutVars>
      </dgm:prSet>
      <dgm:spPr/>
      <dgm:t>
        <a:bodyPr/>
        <a:lstStyle/>
        <a:p>
          <a:endParaRPr lang="bg-BG"/>
        </a:p>
      </dgm:t>
    </dgm:pt>
    <dgm:pt modelId="{ABBB3647-6F04-4C78-B8F1-CA98DA7DDA22}" type="pres">
      <dgm:prSet presAssocID="{6CF6E729-9761-4791-9D63-2976173E940B}" presName="descendantText" presStyleLbl="alignAccFollowNode1" presStyleIdx="1" presStyleCnt="6" custScaleX="176209" custScaleY="9712" custLinFactNeighborY="-4752">
        <dgm:presLayoutVars>
          <dgm:bulletEnabled val="1"/>
        </dgm:presLayoutVars>
      </dgm:prSet>
      <dgm:spPr/>
      <dgm:t>
        <a:bodyPr/>
        <a:lstStyle/>
        <a:p>
          <a:endParaRPr lang="bg-BG"/>
        </a:p>
      </dgm:t>
    </dgm:pt>
    <dgm:pt modelId="{22D1259C-0008-439F-9048-296FB29EDB6B}" type="pres">
      <dgm:prSet presAssocID="{5F9C07FA-AB5B-4D88-A50F-B37ABA0AA96F}" presName="sp" presStyleCnt="0"/>
      <dgm:spPr/>
    </dgm:pt>
    <dgm:pt modelId="{02236436-2A07-40ED-A126-0E696CB53251}" type="pres">
      <dgm:prSet presAssocID="{1DA56107-0E07-4E47-9995-A2BED8836800}" presName="linNode" presStyleCnt="0"/>
      <dgm:spPr/>
    </dgm:pt>
    <dgm:pt modelId="{B8F9D0A4-709D-4A97-9CDB-C1139DBBC6A4}" type="pres">
      <dgm:prSet presAssocID="{1DA56107-0E07-4E47-9995-A2BED8836800}" presName="parentText" presStyleLbl="node1" presStyleIdx="2" presStyleCnt="6" custScaleX="48611" custScaleY="9712" custLinFactNeighborY="-7191">
        <dgm:presLayoutVars>
          <dgm:chMax val="1"/>
          <dgm:bulletEnabled val="1"/>
        </dgm:presLayoutVars>
      </dgm:prSet>
      <dgm:spPr/>
      <dgm:t>
        <a:bodyPr/>
        <a:lstStyle/>
        <a:p>
          <a:endParaRPr lang="bg-BG"/>
        </a:p>
      </dgm:t>
    </dgm:pt>
    <dgm:pt modelId="{54208F6A-E9B6-43C8-B940-001D74BC5405}" type="pres">
      <dgm:prSet presAssocID="{1DA56107-0E07-4E47-9995-A2BED8836800}" presName="descendantText" presStyleLbl="alignAccFollowNode1" presStyleIdx="2" presStyleCnt="6" custScaleX="176209" custScaleY="9712" custLinFactNeighborY="-8976">
        <dgm:presLayoutVars>
          <dgm:bulletEnabled val="1"/>
        </dgm:presLayoutVars>
      </dgm:prSet>
      <dgm:spPr/>
      <dgm:t>
        <a:bodyPr/>
        <a:lstStyle/>
        <a:p>
          <a:endParaRPr lang="bg-BG"/>
        </a:p>
      </dgm:t>
    </dgm:pt>
    <dgm:pt modelId="{CD769379-7178-42C8-8F34-979D7668D1BB}" type="pres">
      <dgm:prSet presAssocID="{1C60D78E-950A-4CCC-9B6F-C2CAD724A89D}" presName="sp" presStyleCnt="0"/>
      <dgm:spPr/>
    </dgm:pt>
    <dgm:pt modelId="{2E293B57-EC6F-4CB6-9D48-16040BDE7EE8}" type="pres">
      <dgm:prSet presAssocID="{C3CF0DBC-5888-4A8E-9643-12EF2B96B29D}" presName="linNode" presStyleCnt="0"/>
      <dgm:spPr/>
    </dgm:pt>
    <dgm:pt modelId="{A856626C-01EA-479E-AEB7-287082C6B0A1}" type="pres">
      <dgm:prSet presAssocID="{C3CF0DBC-5888-4A8E-9643-12EF2B96B29D}" presName="parentText" presStyleLbl="node1" presStyleIdx="3" presStyleCnt="6" custScaleX="48611" custScaleY="9712" custLinFactNeighborX="-5" custLinFactNeighborY="-10595">
        <dgm:presLayoutVars>
          <dgm:chMax val="1"/>
          <dgm:bulletEnabled val="1"/>
        </dgm:presLayoutVars>
      </dgm:prSet>
      <dgm:spPr/>
      <dgm:t>
        <a:bodyPr/>
        <a:lstStyle/>
        <a:p>
          <a:endParaRPr lang="bg-BG"/>
        </a:p>
      </dgm:t>
    </dgm:pt>
    <dgm:pt modelId="{67FE127A-EA13-4748-98FC-B2D5660D569B}" type="pres">
      <dgm:prSet presAssocID="{C3CF0DBC-5888-4A8E-9643-12EF2B96B29D}" presName="descendantText" presStyleLbl="alignAccFollowNode1" presStyleIdx="3" presStyleCnt="6" custScaleX="176209" custScaleY="9712" custLinFactNeighborY="-12848">
        <dgm:presLayoutVars>
          <dgm:bulletEnabled val="1"/>
        </dgm:presLayoutVars>
      </dgm:prSet>
      <dgm:spPr/>
      <dgm:t>
        <a:bodyPr/>
        <a:lstStyle/>
        <a:p>
          <a:endParaRPr lang="bg-BG"/>
        </a:p>
      </dgm:t>
    </dgm:pt>
    <dgm:pt modelId="{2C335CCC-99D5-4A99-B224-011C8E350FB2}" type="pres">
      <dgm:prSet presAssocID="{E15D6A36-85A2-4CD8-BCA9-F711A51322CA}" presName="sp" presStyleCnt="0"/>
      <dgm:spPr/>
    </dgm:pt>
    <dgm:pt modelId="{378C0E0C-5C97-4F68-9DCE-FE96EC73D057}" type="pres">
      <dgm:prSet presAssocID="{D72D7972-39C5-4AB0-AE6A-E06BBC31F30D}" presName="linNode" presStyleCnt="0"/>
      <dgm:spPr/>
    </dgm:pt>
    <dgm:pt modelId="{D9241705-3A6B-472F-8F82-34771E0FEFE3}" type="pres">
      <dgm:prSet presAssocID="{D72D7972-39C5-4AB0-AE6A-E06BBC31F30D}" presName="parentText" presStyleLbl="node1" presStyleIdx="4" presStyleCnt="6" custScaleX="48611" custScaleY="9712" custLinFactNeighborY="-13536">
        <dgm:presLayoutVars>
          <dgm:chMax val="1"/>
          <dgm:bulletEnabled val="1"/>
        </dgm:presLayoutVars>
      </dgm:prSet>
      <dgm:spPr/>
      <dgm:t>
        <a:bodyPr/>
        <a:lstStyle/>
        <a:p>
          <a:endParaRPr lang="bg-BG"/>
        </a:p>
      </dgm:t>
    </dgm:pt>
    <dgm:pt modelId="{5E297FD7-F9AC-4975-A52C-960456EC0FC7}" type="pres">
      <dgm:prSet presAssocID="{D72D7972-39C5-4AB0-AE6A-E06BBC31F30D}" presName="descendantText" presStyleLbl="alignAccFollowNode1" presStyleIdx="4" presStyleCnt="6" custScaleX="176209" custScaleY="9712" custLinFactNeighborY="-16896">
        <dgm:presLayoutVars>
          <dgm:bulletEnabled val="1"/>
        </dgm:presLayoutVars>
      </dgm:prSet>
      <dgm:spPr/>
      <dgm:t>
        <a:bodyPr/>
        <a:lstStyle/>
        <a:p>
          <a:endParaRPr lang="bg-BG"/>
        </a:p>
      </dgm:t>
    </dgm:pt>
    <dgm:pt modelId="{243044B9-B8DA-48D8-A24E-FE15D828D9AE}" type="pres">
      <dgm:prSet presAssocID="{35B65FE5-6B25-4BDA-BAD2-8DF754CBDA13}" presName="sp" presStyleCnt="0"/>
      <dgm:spPr/>
    </dgm:pt>
    <dgm:pt modelId="{A8EA9787-6F13-48E4-9FAA-85B596033C83}" type="pres">
      <dgm:prSet presAssocID="{343D02C4-DBC0-4A0C-942A-77AF7DBD8FFD}" presName="linNode" presStyleCnt="0"/>
      <dgm:spPr/>
    </dgm:pt>
    <dgm:pt modelId="{A81EF84A-432D-4963-9451-B7399985AA6C}" type="pres">
      <dgm:prSet presAssocID="{343D02C4-DBC0-4A0C-942A-77AF7DBD8FFD}" presName="parentText" presStyleLbl="node1" presStyleIdx="5" presStyleCnt="6" custScaleX="48611" custScaleY="9712" custLinFactNeighborY="-16779">
        <dgm:presLayoutVars>
          <dgm:chMax val="1"/>
          <dgm:bulletEnabled val="1"/>
        </dgm:presLayoutVars>
      </dgm:prSet>
      <dgm:spPr/>
      <dgm:t>
        <a:bodyPr/>
        <a:lstStyle/>
        <a:p>
          <a:endParaRPr lang="bg-BG"/>
        </a:p>
      </dgm:t>
    </dgm:pt>
    <dgm:pt modelId="{9E69BA31-5A04-4348-97ED-5BDD5203A674}" type="pres">
      <dgm:prSet presAssocID="{343D02C4-DBC0-4A0C-942A-77AF7DBD8FFD}" presName="descendantText" presStyleLbl="alignAccFollowNode1" presStyleIdx="5" presStyleCnt="6" custScaleX="176209" custScaleY="9712" custLinFactNeighborY="-20944">
        <dgm:presLayoutVars>
          <dgm:bulletEnabled val="1"/>
        </dgm:presLayoutVars>
      </dgm:prSet>
      <dgm:spPr/>
      <dgm:t>
        <a:bodyPr/>
        <a:lstStyle/>
        <a:p>
          <a:endParaRPr lang="bg-BG"/>
        </a:p>
      </dgm:t>
    </dgm:pt>
  </dgm:ptLst>
  <dgm:cxnLst>
    <dgm:cxn modelId="{D23F16AB-95B4-48E6-B8D0-1A8EDD1DBE66}" type="presOf" srcId="{46CC476A-ABBB-4CEA-968F-92ECE9E31965}" destId="{ABBB3647-6F04-4C78-B8F1-CA98DA7DDA22}" srcOrd="0" destOrd="0" presId="urn:microsoft.com/office/officeart/2005/8/layout/vList5"/>
    <dgm:cxn modelId="{07417521-DED3-457E-ABC8-272C6A9967F6}" type="presOf" srcId="{1DA56107-0E07-4E47-9995-A2BED8836800}" destId="{B8F9D0A4-709D-4A97-9CDB-C1139DBBC6A4}" srcOrd="0" destOrd="0" presId="urn:microsoft.com/office/officeart/2005/8/layout/vList5"/>
    <dgm:cxn modelId="{9F81841C-636E-415E-95C6-84CB0982BB0B}" type="presOf" srcId="{E693D86F-CAEC-4D95-81D8-763F1AD29C25}" destId="{67FE127A-EA13-4748-98FC-B2D5660D569B}" srcOrd="0" destOrd="0" presId="urn:microsoft.com/office/officeart/2005/8/layout/vList5"/>
    <dgm:cxn modelId="{5B73DE0E-DED5-4D42-932A-63E1C648F040}" type="presOf" srcId="{E484EE4A-0DAB-4100-8BAE-C35F52A31920}" destId="{54208F6A-E9B6-43C8-B940-001D74BC5405}" srcOrd="0" destOrd="0" presId="urn:microsoft.com/office/officeart/2005/8/layout/vList5"/>
    <dgm:cxn modelId="{43327918-A512-433B-B95F-918ADA180A11}" type="presOf" srcId="{74555E66-771C-4681-B504-AF31E22B012B}" destId="{C71624F5-477A-499B-86F3-91C27A0D789B}" srcOrd="0" destOrd="0" presId="urn:microsoft.com/office/officeart/2005/8/layout/vList5"/>
    <dgm:cxn modelId="{125DFE35-8A7F-4EBC-B743-053327BBB0D7}" srcId="{633E3D5E-0219-46EA-B4AC-AC58C908D48D}" destId="{C3CF0DBC-5888-4A8E-9643-12EF2B96B29D}" srcOrd="3" destOrd="0" parTransId="{2507F71F-07AE-4C77-AAAB-A2EA3F1DE94E}" sibTransId="{E15D6A36-85A2-4CD8-BCA9-F711A51322CA}"/>
    <dgm:cxn modelId="{3F2D8D3A-89C2-49B8-AA71-9D87AD40759E}" srcId="{633E3D5E-0219-46EA-B4AC-AC58C908D48D}" destId="{6CF6E729-9761-4791-9D63-2976173E940B}" srcOrd="1" destOrd="0" parTransId="{FACC36B2-93F1-4683-BFF6-6F90C3C494B2}" sibTransId="{5F9C07FA-AB5B-4D88-A50F-B37ABA0AA96F}"/>
    <dgm:cxn modelId="{336F939A-1D1F-433E-A289-CD513B4B5327}" type="presOf" srcId="{6CF6E729-9761-4791-9D63-2976173E940B}" destId="{10C0C1DD-EFDC-42EF-AB05-8CDE5931FF4F}" srcOrd="0" destOrd="0" presId="urn:microsoft.com/office/officeart/2005/8/layout/vList5"/>
    <dgm:cxn modelId="{A03F65ED-8DE6-401A-B90D-666B39D3383F}" srcId="{633E3D5E-0219-46EA-B4AC-AC58C908D48D}" destId="{9A7CBF02-8DB4-48BB-8863-17BCD574205C}" srcOrd="0" destOrd="0" parTransId="{D5E38D2B-1C0C-4B19-B102-E76B080290B8}" sibTransId="{FE9E87C1-6723-4029-B9F4-B4D6FDBE89E5}"/>
    <dgm:cxn modelId="{B661E330-F896-44F6-949C-F465110CCD20}" type="presOf" srcId="{D72D7972-39C5-4AB0-AE6A-E06BBC31F30D}" destId="{D9241705-3A6B-472F-8F82-34771E0FEFE3}" srcOrd="0" destOrd="0" presId="urn:microsoft.com/office/officeart/2005/8/layout/vList5"/>
    <dgm:cxn modelId="{D8F8EB47-1DE2-4227-8ED9-B71EC685C03C}" srcId="{633E3D5E-0219-46EA-B4AC-AC58C908D48D}" destId="{D72D7972-39C5-4AB0-AE6A-E06BBC31F30D}" srcOrd="4" destOrd="0" parTransId="{621D0D11-B3BE-44A1-BC65-41964ED07CBA}" sibTransId="{35B65FE5-6B25-4BDA-BAD2-8DF754CBDA13}"/>
    <dgm:cxn modelId="{4FB8028D-7E5C-435D-B833-41D6F8FAFB14}" type="presOf" srcId="{633E3D5E-0219-46EA-B4AC-AC58C908D48D}" destId="{8B7A19E5-0C1A-4197-B308-1381D59ADC1F}" srcOrd="0" destOrd="0" presId="urn:microsoft.com/office/officeart/2005/8/layout/vList5"/>
    <dgm:cxn modelId="{6EFB0BA1-22AD-49DB-9A56-AAB52AC663A3}" srcId="{C3CF0DBC-5888-4A8E-9643-12EF2B96B29D}" destId="{E693D86F-CAEC-4D95-81D8-763F1AD29C25}" srcOrd="0" destOrd="0" parTransId="{7297E83F-D608-4929-9CFB-70099628B4D4}" sibTransId="{D37CBA3F-2D1A-4F23-961A-14E5D7119890}"/>
    <dgm:cxn modelId="{01CD165C-0AC1-4D66-A415-9AA42F3A6F89}" type="presOf" srcId="{C3CF0DBC-5888-4A8E-9643-12EF2B96B29D}" destId="{A856626C-01EA-479E-AEB7-287082C6B0A1}" srcOrd="0" destOrd="0" presId="urn:microsoft.com/office/officeart/2005/8/layout/vList5"/>
    <dgm:cxn modelId="{BDF69C62-E59D-4E7F-B95B-BDF11551CAD4}" srcId="{1DA56107-0E07-4E47-9995-A2BED8836800}" destId="{E484EE4A-0DAB-4100-8BAE-C35F52A31920}" srcOrd="0" destOrd="0" parTransId="{52CE4D36-8CFE-416F-BD34-A0A240913C26}" sibTransId="{A1A602EA-BF5E-4D93-B0A0-1E261D823A13}"/>
    <dgm:cxn modelId="{3A792C30-610F-4E52-A47E-6CE4BF431E59}" type="presOf" srcId="{9A7CBF02-8DB4-48BB-8863-17BCD574205C}" destId="{FA3220FB-D042-4A00-8B2F-935027FB596C}" srcOrd="0" destOrd="0" presId="urn:microsoft.com/office/officeart/2005/8/layout/vList5"/>
    <dgm:cxn modelId="{73CE2B7C-9D2A-41FE-AFB7-C368F62BA08F}" srcId="{633E3D5E-0219-46EA-B4AC-AC58C908D48D}" destId="{343D02C4-DBC0-4A0C-942A-77AF7DBD8FFD}" srcOrd="5" destOrd="0" parTransId="{E4AA6C61-48EA-418F-9ECC-31CA2A49B5DF}" sibTransId="{B93CA0AC-4625-4357-8801-166476FA2861}"/>
    <dgm:cxn modelId="{24769529-6F06-44BA-ABB0-2676830D8CE5}" srcId="{343D02C4-DBC0-4A0C-942A-77AF7DBD8FFD}" destId="{06086807-84F5-4628-B92B-BAF785F3D921}" srcOrd="0" destOrd="0" parTransId="{65D6852B-7015-4237-AAC1-58C72F07A0EB}" sibTransId="{9A690A58-EEE6-4C8C-8057-59302D546F53}"/>
    <dgm:cxn modelId="{79114671-5199-4A9E-85E1-4950A62717B2}" srcId="{6CF6E729-9761-4791-9D63-2976173E940B}" destId="{46CC476A-ABBB-4CEA-968F-92ECE9E31965}" srcOrd="0" destOrd="0" parTransId="{A2060F16-516A-4B61-B10F-4043356B0F3A}" sibTransId="{A76C6DF9-9A45-4674-B24A-B2EB5A1EC82A}"/>
    <dgm:cxn modelId="{A8271082-4ED6-4A89-8AE2-81CD9BE80693}" srcId="{9A7CBF02-8DB4-48BB-8863-17BCD574205C}" destId="{74555E66-771C-4681-B504-AF31E22B012B}" srcOrd="0" destOrd="0" parTransId="{AE775B56-318F-44D8-B304-972697B26899}" sibTransId="{9FA1795E-7866-4FC8-B8F6-ACF70A0C9C83}"/>
    <dgm:cxn modelId="{0A19C51E-A5DD-49B0-AA7B-2592EA8562EC}" type="presOf" srcId="{343D02C4-DBC0-4A0C-942A-77AF7DBD8FFD}" destId="{A81EF84A-432D-4963-9451-B7399985AA6C}" srcOrd="0" destOrd="0" presId="urn:microsoft.com/office/officeart/2005/8/layout/vList5"/>
    <dgm:cxn modelId="{751DA17F-9814-4CB1-BD0C-3036B40538D5}" srcId="{D72D7972-39C5-4AB0-AE6A-E06BBC31F30D}" destId="{209EB225-C93E-4841-A54D-9C4E7D16DE52}" srcOrd="0" destOrd="0" parTransId="{82C190E6-774B-4502-9B11-F4CEF75398B5}" sibTransId="{641AE8FA-01F4-4E3F-A0AB-10D97AD78D12}"/>
    <dgm:cxn modelId="{13C158F7-652F-4A12-9220-97592C0A4450}" type="presOf" srcId="{209EB225-C93E-4841-A54D-9C4E7D16DE52}" destId="{5E297FD7-F9AC-4975-A52C-960456EC0FC7}" srcOrd="0" destOrd="0" presId="urn:microsoft.com/office/officeart/2005/8/layout/vList5"/>
    <dgm:cxn modelId="{9B479419-FD8C-4339-8D04-07A40AE0C21A}" srcId="{633E3D5E-0219-46EA-B4AC-AC58C908D48D}" destId="{1DA56107-0E07-4E47-9995-A2BED8836800}" srcOrd="2" destOrd="0" parTransId="{A55B5DD8-7952-4C6B-BB51-1769B7AE66A2}" sibTransId="{1C60D78E-950A-4CCC-9B6F-C2CAD724A89D}"/>
    <dgm:cxn modelId="{09B30D9E-0F3C-4BE9-81FF-136A48BD0577}" type="presOf" srcId="{06086807-84F5-4628-B92B-BAF785F3D921}" destId="{9E69BA31-5A04-4348-97ED-5BDD5203A674}" srcOrd="0" destOrd="0" presId="urn:microsoft.com/office/officeart/2005/8/layout/vList5"/>
    <dgm:cxn modelId="{CEC99BB4-A3D1-4936-BC5E-F1575316F38D}" type="presParOf" srcId="{8B7A19E5-0C1A-4197-B308-1381D59ADC1F}" destId="{76C4F6D3-E0F3-4F96-AA49-3DA978A0FE3A}" srcOrd="0" destOrd="0" presId="urn:microsoft.com/office/officeart/2005/8/layout/vList5"/>
    <dgm:cxn modelId="{DEE5DCEC-65A1-4E2D-AD6A-53F8669F680C}" type="presParOf" srcId="{76C4F6D3-E0F3-4F96-AA49-3DA978A0FE3A}" destId="{FA3220FB-D042-4A00-8B2F-935027FB596C}" srcOrd="0" destOrd="0" presId="urn:microsoft.com/office/officeart/2005/8/layout/vList5"/>
    <dgm:cxn modelId="{2A439914-F8EC-47D8-8D25-AD3E3A1A6D67}" type="presParOf" srcId="{76C4F6D3-E0F3-4F96-AA49-3DA978A0FE3A}" destId="{C71624F5-477A-499B-86F3-91C27A0D789B}" srcOrd="1" destOrd="0" presId="urn:microsoft.com/office/officeart/2005/8/layout/vList5"/>
    <dgm:cxn modelId="{C56D2D78-68CB-4BE2-B7A6-9697981820DC}" type="presParOf" srcId="{8B7A19E5-0C1A-4197-B308-1381D59ADC1F}" destId="{0FA4B756-28FD-466F-B2AF-2C4C8F69D353}" srcOrd="1" destOrd="0" presId="urn:microsoft.com/office/officeart/2005/8/layout/vList5"/>
    <dgm:cxn modelId="{CA8639BB-2626-4E82-98CF-589EEFE849F9}" type="presParOf" srcId="{8B7A19E5-0C1A-4197-B308-1381D59ADC1F}" destId="{981B4FC8-015B-411C-A970-F7DF0EB797D0}" srcOrd="2" destOrd="0" presId="urn:microsoft.com/office/officeart/2005/8/layout/vList5"/>
    <dgm:cxn modelId="{0CF3F588-C9C6-4F6D-9D71-485D63B153A9}" type="presParOf" srcId="{981B4FC8-015B-411C-A970-F7DF0EB797D0}" destId="{10C0C1DD-EFDC-42EF-AB05-8CDE5931FF4F}" srcOrd="0" destOrd="0" presId="urn:microsoft.com/office/officeart/2005/8/layout/vList5"/>
    <dgm:cxn modelId="{3184C537-4FDC-4D2D-9BAD-CF8B4459A379}" type="presParOf" srcId="{981B4FC8-015B-411C-A970-F7DF0EB797D0}" destId="{ABBB3647-6F04-4C78-B8F1-CA98DA7DDA22}" srcOrd="1" destOrd="0" presId="urn:microsoft.com/office/officeart/2005/8/layout/vList5"/>
    <dgm:cxn modelId="{ADB2CFF2-1A24-42CC-8732-62B2F3B8694F}" type="presParOf" srcId="{8B7A19E5-0C1A-4197-B308-1381D59ADC1F}" destId="{22D1259C-0008-439F-9048-296FB29EDB6B}" srcOrd="3" destOrd="0" presId="urn:microsoft.com/office/officeart/2005/8/layout/vList5"/>
    <dgm:cxn modelId="{E47C7CF1-42D9-4D11-8E29-6F0861A3BC24}" type="presParOf" srcId="{8B7A19E5-0C1A-4197-B308-1381D59ADC1F}" destId="{02236436-2A07-40ED-A126-0E696CB53251}" srcOrd="4" destOrd="0" presId="urn:microsoft.com/office/officeart/2005/8/layout/vList5"/>
    <dgm:cxn modelId="{A45BBB9B-DC17-4EE8-8F0D-CD37DFA4E1A2}" type="presParOf" srcId="{02236436-2A07-40ED-A126-0E696CB53251}" destId="{B8F9D0A4-709D-4A97-9CDB-C1139DBBC6A4}" srcOrd="0" destOrd="0" presId="urn:microsoft.com/office/officeart/2005/8/layout/vList5"/>
    <dgm:cxn modelId="{00DB5D04-6370-4F21-A105-487039E359DA}" type="presParOf" srcId="{02236436-2A07-40ED-A126-0E696CB53251}" destId="{54208F6A-E9B6-43C8-B940-001D74BC5405}" srcOrd="1" destOrd="0" presId="urn:microsoft.com/office/officeart/2005/8/layout/vList5"/>
    <dgm:cxn modelId="{302B22FF-5EE6-4A66-B254-2F1A4FBA01BB}" type="presParOf" srcId="{8B7A19E5-0C1A-4197-B308-1381D59ADC1F}" destId="{CD769379-7178-42C8-8F34-979D7668D1BB}" srcOrd="5" destOrd="0" presId="urn:microsoft.com/office/officeart/2005/8/layout/vList5"/>
    <dgm:cxn modelId="{72CD786D-0BFB-494B-9899-B5C97995D47D}" type="presParOf" srcId="{8B7A19E5-0C1A-4197-B308-1381D59ADC1F}" destId="{2E293B57-EC6F-4CB6-9D48-16040BDE7EE8}" srcOrd="6" destOrd="0" presId="urn:microsoft.com/office/officeart/2005/8/layout/vList5"/>
    <dgm:cxn modelId="{7D1AAF29-9424-4CDC-BCD2-F77079C13AA4}" type="presParOf" srcId="{2E293B57-EC6F-4CB6-9D48-16040BDE7EE8}" destId="{A856626C-01EA-479E-AEB7-287082C6B0A1}" srcOrd="0" destOrd="0" presId="urn:microsoft.com/office/officeart/2005/8/layout/vList5"/>
    <dgm:cxn modelId="{CE143203-4548-4ADD-AFC1-5189FE3742F4}" type="presParOf" srcId="{2E293B57-EC6F-4CB6-9D48-16040BDE7EE8}" destId="{67FE127A-EA13-4748-98FC-B2D5660D569B}" srcOrd="1" destOrd="0" presId="urn:microsoft.com/office/officeart/2005/8/layout/vList5"/>
    <dgm:cxn modelId="{BFB324AA-AB8C-49E0-A75B-74C25DF5B5A2}" type="presParOf" srcId="{8B7A19E5-0C1A-4197-B308-1381D59ADC1F}" destId="{2C335CCC-99D5-4A99-B224-011C8E350FB2}" srcOrd="7" destOrd="0" presId="urn:microsoft.com/office/officeart/2005/8/layout/vList5"/>
    <dgm:cxn modelId="{B44F0081-A9D1-4362-BA28-D106191CD6B1}" type="presParOf" srcId="{8B7A19E5-0C1A-4197-B308-1381D59ADC1F}" destId="{378C0E0C-5C97-4F68-9DCE-FE96EC73D057}" srcOrd="8" destOrd="0" presId="urn:microsoft.com/office/officeart/2005/8/layout/vList5"/>
    <dgm:cxn modelId="{D306AE9F-3D73-4BAD-92C1-13D6DD80AC76}" type="presParOf" srcId="{378C0E0C-5C97-4F68-9DCE-FE96EC73D057}" destId="{D9241705-3A6B-472F-8F82-34771E0FEFE3}" srcOrd="0" destOrd="0" presId="urn:microsoft.com/office/officeart/2005/8/layout/vList5"/>
    <dgm:cxn modelId="{5F577434-8F77-4327-BBC7-E41F8F977457}" type="presParOf" srcId="{378C0E0C-5C97-4F68-9DCE-FE96EC73D057}" destId="{5E297FD7-F9AC-4975-A52C-960456EC0FC7}" srcOrd="1" destOrd="0" presId="urn:microsoft.com/office/officeart/2005/8/layout/vList5"/>
    <dgm:cxn modelId="{B7EE97D3-6E26-4BA4-BFA1-200D31FB1479}" type="presParOf" srcId="{8B7A19E5-0C1A-4197-B308-1381D59ADC1F}" destId="{243044B9-B8DA-48D8-A24E-FE15D828D9AE}" srcOrd="9" destOrd="0" presId="urn:microsoft.com/office/officeart/2005/8/layout/vList5"/>
    <dgm:cxn modelId="{38EADACA-5B24-4BB8-987F-E4BEDF1811D6}" type="presParOf" srcId="{8B7A19E5-0C1A-4197-B308-1381D59ADC1F}" destId="{A8EA9787-6F13-48E4-9FAA-85B596033C83}" srcOrd="10" destOrd="0" presId="urn:microsoft.com/office/officeart/2005/8/layout/vList5"/>
    <dgm:cxn modelId="{3A1064CC-C7F5-4CE6-ACFD-24CC018B493D}" type="presParOf" srcId="{A8EA9787-6F13-48E4-9FAA-85B596033C83}" destId="{A81EF84A-432D-4963-9451-B7399985AA6C}" srcOrd="0" destOrd="0" presId="urn:microsoft.com/office/officeart/2005/8/layout/vList5"/>
    <dgm:cxn modelId="{2F374BB3-DA09-4EF0-9651-182774E078AB}" type="presParOf" srcId="{A8EA9787-6F13-48E4-9FAA-85B596033C83}" destId="{9E69BA31-5A04-4348-97ED-5BDD5203A674}" srcOrd="1" destOrd="0" presId="urn:microsoft.com/office/officeart/2005/8/layout/vList5"/>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E3D5E-0219-46EA-B4AC-AC58C908D48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bg-BG"/>
        </a:p>
      </dgm:t>
    </dgm:pt>
    <dgm:pt modelId="{9A7CBF02-8DB4-48BB-8863-17BCD574205C}">
      <dgm:prSet phldrT="[Text]" custT="1"/>
      <dgm:spPr>
        <a:solidFill>
          <a:srgbClr val="7030A0"/>
        </a:solidFill>
      </dgm:spPr>
      <dgm:t>
        <a:bodyPr/>
        <a:lstStyle/>
        <a:p>
          <a:r>
            <a:rPr lang="en-GB" sz="1800" b="1" dirty="0">
              <a:latin typeface="+mn-lt"/>
              <a:cs typeface="Times New Roman" pitchFamily="18" charset="0"/>
            </a:rPr>
            <a:t>Clause 20 GC</a:t>
          </a:r>
          <a:endParaRPr lang="bg-BG" sz="1800" b="1" dirty="0">
            <a:latin typeface="+mn-lt"/>
            <a:cs typeface="Times New Roman" pitchFamily="18" charset="0"/>
          </a:endParaRPr>
        </a:p>
      </dgm:t>
    </dgm:pt>
    <dgm:pt modelId="{D5E38D2B-1C0C-4B19-B102-E76B080290B8}" type="parTrans" cxnId="{A03F65ED-8DE6-401A-B90D-666B39D3383F}">
      <dgm:prSet/>
      <dgm:spPr/>
      <dgm:t>
        <a:bodyPr/>
        <a:lstStyle/>
        <a:p>
          <a:endParaRPr lang="bg-BG"/>
        </a:p>
      </dgm:t>
    </dgm:pt>
    <dgm:pt modelId="{FE9E87C1-6723-4029-B9F4-B4D6FDBE89E5}" type="sibTrans" cxnId="{A03F65ED-8DE6-401A-B90D-666B39D3383F}">
      <dgm:prSet/>
      <dgm:spPr/>
      <dgm:t>
        <a:bodyPr/>
        <a:lstStyle/>
        <a:p>
          <a:endParaRPr lang="bg-BG"/>
        </a:p>
      </dgm:t>
    </dgm:pt>
    <dgm:pt modelId="{74555E66-771C-4681-B504-AF31E22B012B}">
      <dgm:prSet phldrT="[Text]" custT="1"/>
      <dgm:spPr>
        <a:solidFill>
          <a:schemeClr val="accent4">
            <a:lumMod val="20000"/>
            <a:lumOff val="80000"/>
            <a:alpha val="90000"/>
          </a:schemeClr>
        </a:solidFill>
      </dgm:spPr>
      <dgm:t>
        <a:bodyPr/>
        <a:lstStyle/>
        <a:p>
          <a:pPr indent="0" algn="just">
            <a:lnSpc>
              <a:spcPct val="120000"/>
            </a:lnSpc>
            <a:spcAft>
              <a:spcPts val="0"/>
            </a:spcAft>
          </a:pPr>
          <a:r>
            <a:rPr lang="en-GB" sz="1800" dirty="0" smtClean="0">
              <a:latin typeface="+mn-lt"/>
              <a:cs typeface="Times New Roman" pitchFamily="18" charset="0"/>
            </a:rPr>
            <a:t>SC 20.2  [</a:t>
          </a:r>
          <a:r>
            <a:rPr lang="en-GB" sz="1800" i="1" dirty="0" smtClean="0">
              <a:latin typeface="+mn-lt"/>
              <a:cs typeface="Times New Roman" pitchFamily="18" charset="0"/>
            </a:rPr>
            <a:t>Appointment of the Dispute Adjudication Board</a:t>
          </a:r>
          <a:r>
            <a:rPr lang="en-GB" sz="1800" dirty="0" smtClean="0">
              <a:latin typeface="+mn-lt"/>
              <a:cs typeface="Times New Roman" pitchFamily="18" charset="0"/>
            </a:rPr>
            <a:t>]</a:t>
          </a:r>
          <a:endParaRPr lang="bg-BG" sz="1800" dirty="0">
            <a:latin typeface="+mn-lt"/>
            <a:cs typeface="Times New Roman" pitchFamily="18" charset="0"/>
          </a:endParaRPr>
        </a:p>
      </dgm:t>
    </dgm:pt>
    <dgm:pt modelId="{AE775B56-318F-44D8-B304-972697B26899}" type="parTrans" cxnId="{A8271082-4ED6-4A89-8AE2-81CD9BE80693}">
      <dgm:prSet/>
      <dgm:spPr/>
      <dgm:t>
        <a:bodyPr/>
        <a:lstStyle/>
        <a:p>
          <a:endParaRPr lang="bg-BG"/>
        </a:p>
      </dgm:t>
    </dgm:pt>
    <dgm:pt modelId="{9FA1795E-7866-4FC8-B8F6-ACF70A0C9C83}" type="sibTrans" cxnId="{A8271082-4ED6-4A89-8AE2-81CD9BE80693}">
      <dgm:prSet/>
      <dgm:spPr/>
      <dgm:t>
        <a:bodyPr/>
        <a:lstStyle/>
        <a:p>
          <a:endParaRPr lang="bg-BG"/>
        </a:p>
      </dgm:t>
    </dgm:pt>
    <dgm:pt modelId="{6CF6E729-9761-4791-9D63-2976173E940B}">
      <dgm:prSet phldrT="[Text]" custT="1"/>
      <dgm:spPr>
        <a:solidFill>
          <a:schemeClr val="tx2">
            <a:lumMod val="60000"/>
            <a:lumOff val="40000"/>
          </a:schemeClr>
        </a:solidFill>
      </dgm:spPr>
      <dgm:t>
        <a:bodyPr/>
        <a:lstStyle/>
        <a:p>
          <a:r>
            <a:rPr lang="en-GB" sz="1800" b="1" dirty="0" smtClean="0">
              <a:latin typeface="+mn-lt"/>
              <a:cs typeface="Times New Roman" pitchFamily="18" charset="0"/>
            </a:rPr>
            <a:t>Appendix to GC</a:t>
          </a:r>
          <a:endParaRPr lang="bg-BG" sz="1800" b="1" dirty="0">
            <a:latin typeface="+mn-lt"/>
            <a:cs typeface="Times New Roman" pitchFamily="18" charset="0"/>
          </a:endParaRPr>
        </a:p>
      </dgm:t>
    </dgm:pt>
    <dgm:pt modelId="{FACC36B2-93F1-4683-BFF6-6F90C3C494B2}" type="parTrans" cxnId="{3F2D8D3A-89C2-49B8-AA71-9D87AD40759E}">
      <dgm:prSet/>
      <dgm:spPr/>
      <dgm:t>
        <a:bodyPr/>
        <a:lstStyle/>
        <a:p>
          <a:endParaRPr lang="bg-BG"/>
        </a:p>
      </dgm:t>
    </dgm:pt>
    <dgm:pt modelId="{5F9C07FA-AB5B-4D88-A50F-B37ABA0AA96F}" type="sibTrans" cxnId="{3F2D8D3A-89C2-49B8-AA71-9D87AD40759E}">
      <dgm:prSet/>
      <dgm:spPr/>
      <dgm:t>
        <a:bodyPr/>
        <a:lstStyle/>
        <a:p>
          <a:endParaRPr lang="bg-BG"/>
        </a:p>
      </dgm:t>
    </dgm:pt>
    <dgm:pt modelId="{46CC476A-ABBB-4CEA-968F-92ECE9E31965}">
      <dgm:prSet phldrT="[Text]" custT="1"/>
      <dgm:spPr>
        <a:solidFill>
          <a:schemeClr val="tx2">
            <a:lumMod val="20000"/>
            <a:lumOff val="80000"/>
            <a:alpha val="90000"/>
          </a:schemeClr>
        </a:solidFill>
      </dgm:spPr>
      <dgm:t>
        <a:bodyPr/>
        <a:lstStyle/>
        <a:p>
          <a:r>
            <a:rPr lang="en-GB" sz="1800" dirty="0">
              <a:latin typeface="+mn-lt"/>
              <a:cs typeface="Times New Roman" pitchFamily="18" charset="0"/>
            </a:rPr>
            <a:t>General Conditions of Dispute Adjudication Agreement </a:t>
          </a:r>
          <a:endParaRPr lang="bg-BG" sz="1800" dirty="0">
            <a:latin typeface="+mn-lt"/>
            <a:cs typeface="Times New Roman" pitchFamily="18" charset="0"/>
          </a:endParaRPr>
        </a:p>
      </dgm:t>
    </dgm:pt>
    <dgm:pt modelId="{A2060F16-516A-4B61-B10F-4043356B0F3A}" type="parTrans" cxnId="{79114671-5199-4A9E-85E1-4950A62717B2}">
      <dgm:prSet/>
      <dgm:spPr/>
      <dgm:t>
        <a:bodyPr/>
        <a:lstStyle/>
        <a:p>
          <a:endParaRPr lang="bg-BG"/>
        </a:p>
      </dgm:t>
    </dgm:pt>
    <dgm:pt modelId="{A76C6DF9-9A45-4674-B24A-B2EB5A1EC82A}" type="sibTrans" cxnId="{79114671-5199-4A9E-85E1-4950A62717B2}">
      <dgm:prSet/>
      <dgm:spPr/>
      <dgm:t>
        <a:bodyPr/>
        <a:lstStyle/>
        <a:p>
          <a:endParaRPr lang="bg-BG"/>
        </a:p>
      </dgm:t>
    </dgm:pt>
    <dgm:pt modelId="{1DA56107-0E07-4E47-9995-A2BED8836800}">
      <dgm:prSet phldrT="[Text]" custT="1"/>
      <dgm:spPr>
        <a:solidFill>
          <a:schemeClr val="accent1"/>
        </a:solidFill>
      </dgm:spPr>
      <dgm:t>
        <a:bodyPr/>
        <a:lstStyle/>
        <a:p>
          <a:r>
            <a:rPr lang="en-GB" sz="1800" b="1" dirty="0" smtClean="0">
              <a:latin typeface="+mn-lt"/>
              <a:cs typeface="Times New Roman" pitchFamily="18" charset="0"/>
            </a:rPr>
            <a:t>Annex 1 to DAA GC</a:t>
          </a:r>
          <a:endParaRPr lang="bg-BG" sz="1800" b="1" dirty="0">
            <a:latin typeface="+mn-lt"/>
            <a:cs typeface="Times New Roman" pitchFamily="18" charset="0"/>
          </a:endParaRPr>
        </a:p>
      </dgm:t>
    </dgm:pt>
    <dgm:pt modelId="{A55B5DD8-7952-4C6B-BB51-1769B7AE66A2}" type="parTrans" cxnId="{9B479419-FD8C-4339-8D04-07A40AE0C21A}">
      <dgm:prSet/>
      <dgm:spPr/>
      <dgm:t>
        <a:bodyPr/>
        <a:lstStyle/>
        <a:p>
          <a:endParaRPr lang="bg-BG"/>
        </a:p>
      </dgm:t>
    </dgm:pt>
    <dgm:pt modelId="{1C60D78E-950A-4CCC-9B6F-C2CAD724A89D}" type="sibTrans" cxnId="{9B479419-FD8C-4339-8D04-07A40AE0C21A}">
      <dgm:prSet/>
      <dgm:spPr/>
      <dgm:t>
        <a:bodyPr/>
        <a:lstStyle/>
        <a:p>
          <a:endParaRPr lang="bg-BG"/>
        </a:p>
      </dgm:t>
    </dgm:pt>
    <dgm:pt modelId="{E484EE4A-0DAB-4100-8BAE-C35F52A31920}">
      <dgm:prSet phldrT="[Text]" custT="1"/>
      <dgm:spPr>
        <a:solidFill>
          <a:schemeClr val="accent1">
            <a:lumMod val="20000"/>
            <a:lumOff val="80000"/>
            <a:alpha val="89804"/>
          </a:schemeClr>
        </a:solidFill>
      </dgm:spPr>
      <dgm:t>
        <a:bodyPr/>
        <a:lstStyle/>
        <a:p>
          <a:r>
            <a:rPr lang="en-GB" sz="1800" dirty="0">
              <a:latin typeface="+mn-lt"/>
              <a:cs typeface="Times New Roman" pitchFamily="18" charset="0"/>
            </a:rPr>
            <a:t>Procedural Rules</a:t>
          </a:r>
          <a:endParaRPr lang="bg-BG" sz="1800" dirty="0">
            <a:latin typeface="+mn-lt"/>
            <a:cs typeface="Times New Roman" pitchFamily="18" charset="0"/>
          </a:endParaRPr>
        </a:p>
      </dgm:t>
    </dgm:pt>
    <dgm:pt modelId="{52CE4D36-8CFE-416F-BD34-A0A240913C26}" type="parTrans" cxnId="{BDF69C62-E59D-4E7F-B95B-BDF11551CAD4}">
      <dgm:prSet/>
      <dgm:spPr/>
      <dgm:t>
        <a:bodyPr/>
        <a:lstStyle/>
        <a:p>
          <a:endParaRPr lang="bg-BG"/>
        </a:p>
      </dgm:t>
    </dgm:pt>
    <dgm:pt modelId="{A1A602EA-BF5E-4D93-B0A0-1E261D823A13}" type="sibTrans" cxnId="{BDF69C62-E59D-4E7F-B95B-BDF11551CAD4}">
      <dgm:prSet/>
      <dgm:spPr/>
      <dgm:t>
        <a:bodyPr/>
        <a:lstStyle/>
        <a:p>
          <a:endParaRPr lang="bg-BG"/>
        </a:p>
      </dgm:t>
    </dgm:pt>
    <dgm:pt modelId="{5BD7E9B5-10E1-48D9-860E-08811B18B5FD}">
      <dgm:prSet phldrT="[Text]" custT="1"/>
      <dgm:spPr>
        <a:solidFill>
          <a:schemeClr val="accent4">
            <a:lumMod val="20000"/>
            <a:lumOff val="80000"/>
            <a:alpha val="90000"/>
          </a:schemeClr>
        </a:solidFill>
      </dgm:spPr>
      <dgm:t>
        <a:bodyPr/>
        <a:lstStyle/>
        <a:p>
          <a:pPr indent="0" algn="just">
            <a:lnSpc>
              <a:spcPct val="120000"/>
            </a:lnSpc>
            <a:spcAft>
              <a:spcPts val="0"/>
            </a:spcAft>
          </a:pPr>
          <a:r>
            <a:rPr lang="en-GB" sz="1800" dirty="0" smtClean="0">
              <a:latin typeface="+mn-lt"/>
              <a:cs typeface="Times New Roman" pitchFamily="18" charset="0"/>
            </a:rPr>
            <a:t>SC 20.3  [</a:t>
          </a:r>
          <a:r>
            <a:rPr lang="en-GB" sz="1800" i="1" dirty="0" smtClean="0">
              <a:latin typeface="+mn-lt"/>
              <a:cs typeface="Times New Roman" pitchFamily="18" charset="0"/>
            </a:rPr>
            <a:t>Failure to Agree Dispute Adjudication Board</a:t>
          </a:r>
          <a:r>
            <a:rPr lang="en-GB" sz="1800" dirty="0" smtClean="0">
              <a:latin typeface="+mn-lt"/>
              <a:cs typeface="Times New Roman" pitchFamily="18" charset="0"/>
            </a:rPr>
            <a:t>]</a:t>
          </a:r>
          <a:endParaRPr lang="bg-BG" sz="1800" dirty="0">
            <a:latin typeface="+mn-lt"/>
            <a:cs typeface="Times New Roman" pitchFamily="18" charset="0"/>
          </a:endParaRPr>
        </a:p>
      </dgm:t>
    </dgm:pt>
    <dgm:pt modelId="{384CBC72-AB59-4168-8D03-02D54113F2F1}" type="parTrans" cxnId="{7007BFEB-CF05-4145-844D-2F45F881C3AE}">
      <dgm:prSet/>
      <dgm:spPr/>
      <dgm:t>
        <a:bodyPr/>
        <a:lstStyle/>
        <a:p>
          <a:endParaRPr lang="bg-BG"/>
        </a:p>
      </dgm:t>
    </dgm:pt>
    <dgm:pt modelId="{1B91FDC0-61DE-4939-A471-5B073A5E5532}" type="sibTrans" cxnId="{7007BFEB-CF05-4145-844D-2F45F881C3AE}">
      <dgm:prSet/>
      <dgm:spPr/>
      <dgm:t>
        <a:bodyPr/>
        <a:lstStyle/>
        <a:p>
          <a:endParaRPr lang="bg-BG"/>
        </a:p>
      </dgm:t>
    </dgm:pt>
    <dgm:pt modelId="{64DDE360-EAD3-4C14-B892-03F66EE93BBC}">
      <dgm:prSet phldrT="[Text]" custT="1"/>
      <dgm:spPr>
        <a:solidFill>
          <a:schemeClr val="accent4">
            <a:lumMod val="20000"/>
            <a:lumOff val="80000"/>
            <a:alpha val="90000"/>
          </a:schemeClr>
        </a:solidFill>
      </dgm:spPr>
      <dgm:t>
        <a:bodyPr/>
        <a:lstStyle/>
        <a:p>
          <a:pPr indent="0" algn="just">
            <a:lnSpc>
              <a:spcPct val="120000"/>
            </a:lnSpc>
            <a:spcAft>
              <a:spcPts val="0"/>
            </a:spcAft>
          </a:pPr>
          <a:r>
            <a:rPr lang="en-GB" sz="1800" dirty="0" smtClean="0">
              <a:latin typeface="+mn-lt"/>
              <a:cs typeface="Times New Roman" pitchFamily="18" charset="0"/>
            </a:rPr>
            <a:t>SC 20.4  [</a:t>
          </a:r>
          <a:r>
            <a:rPr lang="en-GB" sz="1800" i="1" dirty="0" smtClean="0">
              <a:latin typeface="+mn-lt"/>
              <a:cs typeface="Times New Roman" pitchFamily="18" charset="0"/>
            </a:rPr>
            <a:t>Obtaining Dispute Adjudication Board's Decision</a:t>
          </a:r>
          <a:r>
            <a:rPr lang="en-GB" sz="1800" dirty="0" smtClean="0">
              <a:latin typeface="+mn-lt"/>
              <a:cs typeface="Times New Roman" pitchFamily="18" charset="0"/>
            </a:rPr>
            <a:t>]</a:t>
          </a:r>
          <a:endParaRPr lang="bg-BG" sz="1800" dirty="0">
            <a:latin typeface="+mn-lt"/>
            <a:cs typeface="Times New Roman" pitchFamily="18" charset="0"/>
          </a:endParaRPr>
        </a:p>
      </dgm:t>
    </dgm:pt>
    <dgm:pt modelId="{2938B02B-AA5C-469F-BBDD-BC0C535D4A65}" type="parTrans" cxnId="{A149EEB2-467E-4919-B005-9BD1251D3968}">
      <dgm:prSet/>
      <dgm:spPr/>
      <dgm:t>
        <a:bodyPr/>
        <a:lstStyle/>
        <a:p>
          <a:endParaRPr lang="bg-BG"/>
        </a:p>
      </dgm:t>
    </dgm:pt>
    <dgm:pt modelId="{5B814A9D-0AB3-4335-839A-040A8D80E286}" type="sibTrans" cxnId="{A149EEB2-467E-4919-B005-9BD1251D3968}">
      <dgm:prSet/>
      <dgm:spPr/>
      <dgm:t>
        <a:bodyPr/>
        <a:lstStyle/>
        <a:p>
          <a:endParaRPr lang="bg-BG"/>
        </a:p>
      </dgm:t>
    </dgm:pt>
    <dgm:pt modelId="{397D3C6A-7EF1-404F-9047-4F0378E95976}">
      <dgm:prSet phldrT="[Text]" custT="1"/>
      <dgm:spPr>
        <a:solidFill>
          <a:schemeClr val="accent4">
            <a:lumMod val="20000"/>
            <a:lumOff val="80000"/>
            <a:alpha val="90000"/>
          </a:schemeClr>
        </a:solidFill>
      </dgm:spPr>
      <dgm:t>
        <a:bodyPr/>
        <a:lstStyle/>
        <a:p>
          <a:pPr indent="0" algn="just">
            <a:lnSpc>
              <a:spcPct val="120000"/>
            </a:lnSpc>
            <a:spcAft>
              <a:spcPts val="0"/>
            </a:spcAft>
          </a:pPr>
          <a:r>
            <a:rPr lang="en-GB" sz="1800" dirty="0" smtClean="0">
              <a:latin typeface="+mn-lt"/>
              <a:cs typeface="Times New Roman" pitchFamily="18" charset="0"/>
            </a:rPr>
            <a:t>SC 20.7  [</a:t>
          </a:r>
          <a:r>
            <a:rPr lang="en-GB" sz="1800" i="1" dirty="0" smtClean="0">
              <a:latin typeface="+mn-lt"/>
              <a:cs typeface="Times New Roman" pitchFamily="18" charset="0"/>
            </a:rPr>
            <a:t>Failure to Comply with Dispute Adjudication Board's Decision</a:t>
          </a:r>
          <a:r>
            <a:rPr lang="en-GB" sz="1800" dirty="0" smtClean="0">
              <a:latin typeface="+mn-lt"/>
              <a:cs typeface="Times New Roman" pitchFamily="18" charset="0"/>
            </a:rPr>
            <a:t>]</a:t>
          </a:r>
          <a:endParaRPr lang="bg-BG" sz="1800" dirty="0">
            <a:latin typeface="+mn-lt"/>
            <a:cs typeface="Times New Roman" pitchFamily="18" charset="0"/>
          </a:endParaRPr>
        </a:p>
      </dgm:t>
    </dgm:pt>
    <dgm:pt modelId="{C49F743A-38CD-42FB-B2EE-E31A565F157B}" type="parTrans" cxnId="{1AEC70D3-E100-498B-99AA-976DA227DFBA}">
      <dgm:prSet/>
      <dgm:spPr/>
      <dgm:t>
        <a:bodyPr/>
        <a:lstStyle/>
        <a:p>
          <a:endParaRPr lang="bg-BG"/>
        </a:p>
      </dgm:t>
    </dgm:pt>
    <dgm:pt modelId="{FD3106B1-2D16-40D8-9E04-8C719DAF7615}" type="sibTrans" cxnId="{1AEC70D3-E100-498B-99AA-976DA227DFBA}">
      <dgm:prSet/>
      <dgm:spPr/>
      <dgm:t>
        <a:bodyPr/>
        <a:lstStyle/>
        <a:p>
          <a:endParaRPr lang="bg-BG"/>
        </a:p>
      </dgm:t>
    </dgm:pt>
    <dgm:pt modelId="{F50C6713-A06B-4651-9032-A3735AFE59DE}">
      <dgm:prSet phldrT="[Text]" custT="1"/>
      <dgm:spPr>
        <a:solidFill>
          <a:schemeClr val="accent4">
            <a:lumMod val="20000"/>
            <a:lumOff val="80000"/>
            <a:alpha val="90000"/>
          </a:schemeClr>
        </a:solidFill>
      </dgm:spPr>
      <dgm:t>
        <a:bodyPr/>
        <a:lstStyle/>
        <a:p>
          <a:pPr indent="0" algn="just">
            <a:lnSpc>
              <a:spcPct val="120000"/>
            </a:lnSpc>
            <a:spcAft>
              <a:spcPts val="0"/>
            </a:spcAft>
          </a:pPr>
          <a:r>
            <a:rPr lang="en-GB" sz="1800" dirty="0" smtClean="0">
              <a:latin typeface="+mn-lt"/>
              <a:cs typeface="Times New Roman" pitchFamily="18" charset="0"/>
            </a:rPr>
            <a:t>SC 20.8  [</a:t>
          </a:r>
          <a:r>
            <a:rPr lang="en-GB" sz="1800" i="1" dirty="0" smtClean="0">
              <a:latin typeface="+mn-lt"/>
              <a:cs typeface="Times New Roman" pitchFamily="18" charset="0"/>
            </a:rPr>
            <a:t>Expiry of Dispute Adjudication Board's Appointment</a:t>
          </a:r>
          <a:r>
            <a:rPr lang="en-GB" sz="1800" dirty="0" smtClean="0">
              <a:latin typeface="+mn-lt"/>
              <a:cs typeface="Times New Roman" pitchFamily="18" charset="0"/>
            </a:rPr>
            <a:t>]</a:t>
          </a:r>
          <a:endParaRPr lang="bg-BG" sz="1800" dirty="0">
            <a:latin typeface="+mn-lt"/>
            <a:cs typeface="Times New Roman" pitchFamily="18" charset="0"/>
          </a:endParaRPr>
        </a:p>
      </dgm:t>
    </dgm:pt>
    <dgm:pt modelId="{A0FEA5C5-73B1-4A2D-808A-0370F70221FA}" type="parTrans" cxnId="{84995BCF-1AB1-43C3-841E-78AAC58998B4}">
      <dgm:prSet/>
      <dgm:spPr/>
      <dgm:t>
        <a:bodyPr/>
        <a:lstStyle/>
        <a:p>
          <a:endParaRPr lang="bg-BG"/>
        </a:p>
      </dgm:t>
    </dgm:pt>
    <dgm:pt modelId="{D1DC7A81-CCFD-46AE-80CA-21DB6B08EF72}" type="sibTrans" cxnId="{84995BCF-1AB1-43C3-841E-78AAC58998B4}">
      <dgm:prSet/>
      <dgm:spPr/>
      <dgm:t>
        <a:bodyPr/>
        <a:lstStyle/>
        <a:p>
          <a:endParaRPr lang="bg-BG"/>
        </a:p>
      </dgm:t>
    </dgm:pt>
    <dgm:pt modelId="{8B7A19E5-0C1A-4197-B308-1381D59ADC1F}" type="pres">
      <dgm:prSet presAssocID="{633E3D5E-0219-46EA-B4AC-AC58C908D48D}" presName="Name0" presStyleCnt="0">
        <dgm:presLayoutVars>
          <dgm:dir/>
          <dgm:animLvl val="lvl"/>
          <dgm:resizeHandles val="exact"/>
        </dgm:presLayoutVars>
      </dgm:prSet>
      <dgm:spPr/>
      <dgm:t>
        <a:bodyPr/>
        <a:lstStyle/>
        <a:p>
          <a:endParaRPr lang="bg-BG"/>
        </a:p>
      </dgm:t>
    </dgm:pt>
    <dgm:pt modelId="{76C4F6D3-E0F3-4F96-AA49-3DA978A0FE3A}" type="pres">
      <dgm:prSet presAssocID="{9A7CBF02-8DB4-48BB-8863-17BCD574205C}" presName="linNode" presStyleCnt="0"/>
      <dgm:spPr/>
    </dgm:pt>
    <dgm:pt modelId="{FA3220FB-D042-4A00-8B2F-935027FB596C}" type="pres">
      <dgm:prSet presAssocID="{9A7CBF02-8DB4-48BB-8863-17BCD574205C}" presName="parentText" presStyleLbl="node1" presStyleIdx="0" presStyleCnt="3" custScaleX="92381" custScaleY="11139">
        <dgm:presLayoutVars>
          <dgm:chMax val="1"/>
          <dgm:bulletEnabled val="1"/>
        </dgm:presLayoutVars>
      </dgm:prSet>
      <dgm:spPr/>
      <dgm:t>
        <a:bodyPr/>
        <a:lstStyle/>
        <a:p>
          <a:endParaRPr lang="bg-BG"/>
        </a:p>
      </dgm:t>
    </dgm:pt>
    <dgm:pt modelId="{C71624F5-477A-499B-86F3-91C27A0D789B}" type="pres">
      <dgm:prSet presAssocID="{9A7CBF02-8DB4-48BB-8863-17BCD574205C}" presName="descendantText" presStyleLbl="alignAccFollowNode1" presStyleIdx="0" presStyleCnt="3" custScaleX="175945" custScaleY="48090">
        <dgm:presLayoutVars>
          <dgm:bulletEnabled val="1"/>
        </dgm:presLayoutVars>
      </dgm:prSet>
      <dgm:spPr/>
      <dgm:t>
        <a:bodyPr/>
        <a:lstStyle/>
        <a:p>
          <a:endParaRPr lang="bg-BG"/>
        </a:p>
      </dgm:t>
    </dgm:pt>
    <dgm:pt modelId="{0FA4B756-28FD-466F-B2AF-2C4C8F69D353}" type="pres">
      <dgm:prSet presAssocID="{FE9E87C1-6723-4029-B9F4-B4D6FDBE89E5}" presName="sp" presStyleCnt="0"/>
      <dgm:spPr/>
    </dgm:pt>
    <dgm:pt modelId="{981B4FC8-015B-411C-A970-F7DF0EB797D0}" type="pres">
      <dgm:prSet presAssocID="{6CF6E729-9761-4791-9D63-2976173E940B}" presName="linNode" presStyleCnt="0"/>
      <dgm:spPr/>
    </dgm:pt>
    <dgm:pt modelId="{10C0C1DD-EFDC-42EF-AB05-8CDE5931FF4F}" type="pres">
      <dgm:prSet presAssocID="{6CF6E729-9761-4791-9D63-2976173E940B}" presName="parentText" presStyleLbl="node1" presStyleIdx="1" presStyleCnt="3" custScaleX="91852" custScaleY="10418" custLinFactNeighborY="-3807">
        <dgm:presLayoutVars>
          <dgm:chMax val="1"/>
          <dgm:bulletEnabled val="1"/>
        </dgm:presLayoutVars>
      </dgm:prSet>
      <dgm:spPr/>
      <dgm:t>
        <a:bodyPr/>
        <a:lstStyle/>
        <a:p>
          <a:endParaRPr lang="bg-BG"/>
        </a:p>
      </dgm:t>
    </dgm:pt>
    <dgm:pt modelId="{ABBB3647-6F04-4C78-B8F1-CA98DA7DDA22}" type="pres">
      <dgm:prSet presAssocID="{6CF6E729-9761-4791-9D63-2976173E940B}" presName="descendantText" presStyleLbl="alignAccFollowNode1" presStyleIdx="1" presStyleCnt="3" custScaleX="176209" custScaleY="9712" custLinFactNeighborX="1060" custLinFactNeighborY="-4752">
        <dgm:presLayoutVars>
          <dgm:bulletEnabled val="1"/>
        </dgm:presLayoutVars>
      </dgm:prSet>
      <dgm:spPr/>
      <dgm:t>
        <a:bodyPr/>
        <a:lstStyle/>
        <a:p>
          <a:endParaRPr lang="bg-BG"/>
        </a:p>
      </dgm:t>
    </dgm:pt>
    <dgm:pt modelId="{22D1259C-0008-439F-9048-296FB29EDB6B}" type="pres">
      <dgm:prSet presAssocID="{5F9C07FA-AB5B-4D88-A50F-B37ABA0AA96F}" presName="sp" presStyleCnt="0"/>
      <dgm:spPr/>
    </dgm:pt>
    <dgm:pt modelId="{02236436-2A07-40ED-A126-0E696CB53251}" type="pres">
      <dgm:prSet presAssocID="{1DA56107-0E07-4E47-9995-A2BED8836800}" presName="linNode" presStyleCnt="0"/>
      <dgm:spPr/>
    </dgm:pt>
    <dgm:pt modelId="{B8F9D0A4-709D-4A97-9CDB-C1139DBBC6A4}" type="pres">
      <dgm:prSet presAssocID="{1DA56107-0E07-4E47-9995-A2BED8836800}" presName="parentText" presStyleLbl="node1" presStyleIdx="2" presStyleCnt="3" custScaleX="92260" custScaleY="10418" custLinFactNeighborY="-7191">
        <dgm:presLayoutVars>
          <dgm:chMax val="1"/>
          <dgm:bulletEnabled val="1"/>
        </dgm:presLayoutVars>
      </dgm:prSet>
      <dgm:spPr/>
      <dgm:t>
        <a:bodyPr/>
        <a:lstStyle/>
        <a:p>
          <a:endParaRPr lang="bg-BG"/>
        </a:p>
      </dgm:t>
    </dgm:pt>
    <dgm:pt modelId="{54208F6A-E9B6-43C8-B940-001D74BC5405}" type="pres">
      <dgm:prSet presAssocID="{1DA56107-0E07-4E47-9995-A2BED8836800}" presName="descendantText" presStyleLbl="alignAccFollowNode1" presStyleIdx="2" presStyleCnt="3" custScaleX="176209" custScaleY="9712" custLinFactNeighborY="-8976">
        <dgm:presLayoutVars>
          <dgm:bulletEnabled val="1"/>
        </dgm:presLayoutVars>
      </dgm:prSet>
      <dgm:spPr/>
      <dgm:t>
        <a:bodyPr/>
        <a:lstStyle/>
        <a:p>
          <a:endParaRPr lang="bg-BG"/>
        </a:p>
      </dgm:t>
    </dgm:pt>
  </dgm:ptLst>
  <dgm:cxnLst>
    <dgm:cxn modelId="{7007BFEB-CF05-4145-844D-2F45F881C3AE}" srcId="{9A7CBF02-8DB4-48BB-8863-17BCD574205C}" destId="{5BD7E9B5-10E1-48D9-860E-08811B18B5FD}" srcOrd="1" destOrd="0" parTransId="{384CBC72-AB59-4168-8D03-02D54113F2F1}" sibTransId="{1B91FDC0-61DE-4939-A471-5B073A5E5532}"/>
    <dgm:cxn modelId="{3F2D8D3A-89C2-49B8-AA71-9D87AD40759E}" srcId="{633E3D5E-0219-46EA-B4AC-AC58C908D48D}" destId="{6CF6E729-9761-4791-9D63-2976173E940B}" srcOrd="1" destOrd="0" parTransId="{FACC36B2-93F1-4683-BFF6-6F90C3C494B2}" sibTransId="{5F9C07FA-AB5B-4D88-A50F-B37ABA0AA96F}"/>
    <dgm:cxn modelId="{E208A250-D83B-45F5-9B77-01095BB2FF9D}" type="presOf" srcId="{1DA56107-0E07-4E47-9995-A2BED8836800}" destId="{B8F9D0A4-709D-4A97-9CDB-C1139DBBC6A4}" srcOrd="0" destOrd="0" presId="urn:microsoft.com/office/officeart/2005/8/layout/vList5"/>
    <dgm:cxn modelId="{BDF69C62-E59D-4E7F-B95B-BDF11551CAD4}" srcId="{1DA56107-0E07-4E47-9995-A2BED8836800}" destId="{E484EE4A-0DAB-4100-8BAE-C35F52A31920}" srcOrd="0" destOrd="0" parTransId="{52CE4D36-8CFE-416F-BD34-A0A240913C26}" sibTransId="{A1A602EA-BF5E-4D93-B0A0-1E261D823A13}"/>
    <dgm:cxn modelId="{1BA768F6-C033-4BF1-8EE8-7C56878737F4}" type="presOf" srcId="{E484EE4A-0DAB-4100-8BAE-C35F52A31920}" destId="{54208F6A-E9B6-43C8-B940-001D74BC5405}" srcOrd="0" destOrd="0" presId="urn:microsoft.com/office/officeart/2005/8/layout/vList5"/>
    <dgm:cxn modelId="{1AEC70D3-E100-498B-99AA-976DA227DFBA}" srcId="{9A7CBF02-8DB4-48BB-8863-17BCD574205C}" destId="{397D3C6A-7EF1-404F-9047-4F0378E95976}" srcOrd="3" destOrd="0" parTransId="{C49F743A-38CD-42FB-B2EE-E31A565F157B}" sibTransId="{FD3106B1-2D16-40D8-9E04-8C719DAF7615}"/>
    <dgm:cxn modelId="{A149EEB2-467E-4919-B005-9BD1251D3968}" srcId="{9A7CBF02-8DB4-48BB-8863-17BCD574205C}" destId="{64DDE360-EAD3-4C14-B892-03F66EE93BBC}" srcOrd="2" destOrd="0" parTransId="{2938B02B-AA5C-469F-BBDD-BC0C535D4A65}" sibTransId="{5B814A9D-0AB3-4335-839A-040A8D80E286}"/>
    <dgm:cxn modelId="{2E652F91-2ACF-4368-81CB-2D0B0F2B3B71}" type="presOf" srcId="{6CF6E729-9761-4791-9D63-2976173E940B}" destId="{10C0C1DD-EFDC-42EF-AB05-8CDE5931FF4F}" srcOrd="0" destOrd="0" presId="urn:microsoft.com/office/officeart/2005/8/layout/vList5"/>
    <dgm:cxn modelId="{BF452D14-AF05-45B5-B588-8EC69340212F}" type="presOf" srcId="{633E3D5E-0219-46EA-B4AC-AC58C908D48D}" destId="{8B7A19E5-0C1A-4197-B308-1381D59ADC1F}" srcOrd="0" destOrd="0" presId="urn:microsoft.com/office/officeart/2005/8/layout/vList5"/>
    <dgm:cxn modelId="{8CCF1CA3-F76D-49E3-85C3-9D3E2021CEE6}" type="presOf" srcId="{F50C6713-A06B-4651-9032-A3735AFE59DE}" destId="{C71624F5-477A-499B-86F3-91C27A0D789B}" srcOrd="0" destOrd="4" presId="urn:microsoft.com/office/officeart/2005/8/layout/vList5"/>
    <dgm:cxn modelId="{DA6EA851-1EA3-47FD-AB11-88C959D86CDD}" type="presOf" srcId="{9A7CBF02-8DB4-48BB-8863-17BCD574205C}" destId="{FA3220FB-D042-4A00-8B2F-935027FB596C}" srcOrd="0" destOrd="0" presId="urn:microsoft.com/office/officeart/2005/8/layout/vList5"/>
    <dgm:cxn modelId="{9B479419-FD8C-4339-8D04-07A40AE0C21A}" srcId="{633E3D5E-0219-46EA-B4AC-AC58C908D48D}" destId="{1DA56107-0E07-4E47-9995-A2BED8836800}" srcOrd="2" destOrd="0" parTransId="{A55B5DD8-7952-4C6B-BB51-1769B7AE66A2}" sibTransId="{1C60D78E-950A-4CCC-9B6F-C2CAD724A89D}"/>
    <dgm:cxn modelId="{40728E4A-C654-4D9C-A8C0-1D5E35C324CA}" type="presOf" srcId="{397D3C6A-7EF1-404F-9047-4F0378E95976}" destId="{C71624F5-477A-499B-86F3-91C27A0D789B}" srcOrd="0" destOrd="3" presId="urn:microsoft.com/office/officeart/2005/8/layout/vList5"/>
    <dgm:cxn modelId="{79114671-5199-4A9E-85E1-4950A62717B2}" srcId="{6CF6E729-9761-4791-9D63-2976173E940B}" destId="{46CC476A-ABBB-4CEA-968F-92ECE9E31965}" srcOrd="0" destOrd="0" parTransId="{A2060F16-516A-4B61-B10F-4043356B0F3A}" sibTransId="{A76C6DF9-9A45-4674-B24A-B2EB5A1EC82A}"/>
    <dgm:cxn modelId="{A03F65ED-8DE6-401A-B90D-666B39D3383F}" srcId="{633E3D5E-0219-46EA-B4AC-AC58C908D48D}" destId="{9A7CBF02-8DB4-48BB-8863-17BCD574205C}" srcOrd="0" destOrd="0" parTransId="{D5E38D2B-1C0C-4B19-B102-E76B080290B8}" sibTransId="{FE9E87C1-6723-4029-B9F4-B4D6FDBE89E5}"/>
    <dgm:cxn modelId="{8FF622E2-273C-4B1E-AC93-25EBFCD2D6E7}" type="presOf" srcId="{74555E66-771C-4681-B504-AF31E22B012B}" destId="{C71624F5-477A-499B-86F3-91C27A0D789B}" srcOrd="0" destOrd="0" presId="urn:microsoft.com/office/officeart/2005/8/layout/vList5"/>
    <dgm:cxn modelId="{A8271082-4ED6-4A89-8AE2-81CD9BE80693}" srcId="{9A7CBF02-8DB4-48BB-8863-17BCD574205C}" destId="{74555E66-771C-4681-B504-AF31E22B012B}" srcOrd="0" destOrd="0" parTransId="{AE775B56-318F-44D8-B304-972697B26899}" sibTransId="{9FA1795E-7866-4FC8-B8F6-ACF70A0C9C83}"/>
    <dgm:cxn modelId="{288C7653-A3F1-486D-A130-08329F677997}" type="presOf" srcId="{46CC476A-ABBB-4CEA-968F-92ECE9E31965}" destId="{ABBB3647-6F04-4C78-B8F1-CA98DA7DDA22}" srcOrd="0" destOrd="0" presId="urn:microsoft.com/office/officeart/2005/8/layout/vList5"/>
    <dgm:cxn modelId="{A9119EF4-F932-464B-868D-2444F813789E}" type="presOf" srcId="{5BD7E9B5-10E1-48D9-860E-08811B18B5FD}" destId="{C71624F5-477A-499B-86F3-91C27A0D789B}" srcOrd="0" destOrd="1" presId="urn:microsoft.com/office/officeart/2005/8/layout/vList5"/>
    <dgm:cxn modelId="{84995BCF-1AB1-43C3-841E-78AAC58998B4}" srcId="{9A7CBF02-8DB4-48BB-8863-17BCD574205C}" destId="{F50C6713-A06B-4651-9032-A3735AFE59DE}" srcOrd="4" destOrd="0" parTransId="{A0FEA5C5-73B1-4A2D-808A-0370F70221FA}" sibTransId="{D1DC7A81-CCFD-46AE-80CA-21DB6B08EF72}"/>
    <dgm:cxn modelId="{B9F41821-B021-4945-8253-FAC3AA94C4F0}" type="presOf" srcId="{64DDE360-EAD3-4C14-B892-03F66EE93BBC}" destId="{C71624F5-477A-499B-86F3-91C27A0D789B}" srcOrd="0" destOrd="2" presId="urn:microsoft.com/office/officeart/2005/8/layout/vList5"/>
    <dgm:cxn modelId="{BC55C82B-BBAC-47C0-A451-F30BC22B2CD3}" type="presParOf" srcId="{8B7A19E5-0C1A-4197-B308-1381D59ADC1F}" destId="{76C4F6D3-E0F3-4F96-AA49-3DA978A0FE3A}" srcOrd="0" destOrd="0" presId="urn:microsoft.com/office/officeart/2005/8/layout/vList5"/>
    <dgm:cxn modelId="{27E68C9D-D8E0-48A5-9669-EB2592792B5A}" type="presParOf" srcId="{76C4F6D3-E0F3-4F96-AA49-3DA978A0FE3A}" destId="{FA3220FB-D042-4A00-8B2F-935027FB596C}" srcOrd="0" destOrd="0" presId="urn:microsoft.com/office/officeart/2005/8/layout/vList5"/>
    <dgm:cxn modelId="{CF7331BA-1F5A-4082-885B-AE01E112D434}" type="presParOf" srcId="{76C4F6D3-E0F3-4F96-AA49-3DA978A0FE3A}" destId="{C71624F5-477A-499B-86F3-91C27A0D789B}" srcOrd="1" destOrd="0" presId="urn:microsoft.com/office/officeart/2005/8/layout/vList5"/>
    <dgm:cxn modelId="{67DCB8B6-31E1-4962-82F0-75C88C0889AC}" type="presParOf" srcId="{8B7A19E5-0C1A-4197-B308-1381D59ADC1F}" destId="{0FA4B756-28FD-466F-B2AF-2C4C8F69D353}" srcOrd="1" destOrd="0" presId="urn:microsoft.com/office/officeart/2005/8/layout/vList5"/>
    <dgm:cxn modelId="{F9E68ACC-5D0C-4B3D-A203-FEA8F43C7F8F}" type="presParOf" srcId="{8B7A19E5-0C1A-4197-B308-1381D59ADC1F}" destId="{981B4FC8-015B-411C-A970-F7DF0EB797D0}" srcOrd="2" destOrd="0" presId="urn:microsoft.com/office/officeart/2005/8/layout/vList5"/>
    <dgm:cxn modelId="{45F4661E-FE8B-40A9-86A7-FD5FE4D79D75}" type="presParOf" srcId="{981B4FC8-015B-411C-A970-F7DF0EB797D0}" destId="{10C0C1DD-EFDC-42EF-AB05-8CDE5931FF4F}" srcOrd="0" destOrd="0" presId="urn:microsoft.com/office/officeart/2005/8/layout/vList5"/>
    <dgm:cxn modelId="{0326DBE7-4375-4424-9324-DAC0FC7029B0}" type="presParOf" srcId="{981B4FC8-015B-411C-A970-F7DF0EB797D0}" destId="{ABBB3647-6F04-4C78-B8F1-CA98DA7DDA22}" srcOrd="1" destOrd="0" presId="urn:microsoft.com/office/officeart/2005/8/layout/vList5"/>
    <dgm:cxn modelId="{BF94415F-FFA5-4060-9C27-7BAE502B7B78}" type="presParOf" srcId="{8B7A19E5-0C1A-4197-B308-1381D59ADC1F}" destId="{22D1259C-0008-439F-9048-296FB29EDB6B}" srcOrd="3" destOrd="0" presId="urn:microsoft.com/office/officeart/2005/8/layout/vList5"/>
    <dgm:cxn modelId="{98FDFF05-021B-4723-BE55-41C04E262EC9}" type="presParOf" srcId="{8B7A19E5-0C1A-4197-B308-1381D59ADC1F}" destId="{02236436-2A07-40ED-A126-0E696CB53251}" srcOrd="4" destOrd="0" presId="urn:microsoft.com/office/officeart/2005/8/layout/vList5"/>
    <dgm:cxn modelId="{62AB2E37-CF70-4C07-858A-318BE4AE4028}" type="presParOf" srcId="{02236436-2A07-40ED-A126-0E696CB53251}" destId="{B8F9D0A4-709D-4A97-9CDB-C1139DBBC6A4}" srcOrd="0" destOrd="0" presId="urn:microsoft.com/office/officeart/2005/8/layout/vList5"/>
    <dgm:cxn modelId="{802C92DF-D46B-4FD0-A136-E830EA754131}" type="presParOf" srcId="{02236436-2A07-40ED-A126-0E696CB53251}" destId="{54208F6A-E9B6-43C8-B940-001D74BC5405}" srcOrd="1" destOrd="0" presId="urn:microsoft.com/office/officeart/2005/8/layout/vList5"/>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1624F5-477A-499B-86F3-91C27A0D789B}">
      <dsp:nvSpPr>
        <dsp:cNvPr id="0" name=""/>
        <dsp:cNvSpPr/>
      </dsp:nvSpPr>
      <dsp:spPr>
        <a:xfrm rot="5400000">
          <a:off x="5571289" y="-3731482"/>
          <a:ext cx="392147" cy="8802379"/>
        </a:xfrm>
        <a:prstGeom prst="round2Same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GB" sz="1800" kern="1200" dirty="0" smtClean="0"/>
            <a:t>The first DB was used on the second bore of I-70 Eisenhower Tunnel</a:t>
          </a:r>
          <a:endParaRPr lang="bg-BG" sz="1800" kern="1200" dirty="0"/>
        </a:p>
      </dsp:txBody>
      <dsp:txXfrm rot="5400000">
        <a:off x="5571289" y="-3731482"/>
        <a:ext cx="392147" cy="8802379"/>
      </dsp:txXfrm>
    </dsp:sp>
    <dsp:sp modelId="{FA3220FB-D042-4A00-8B2F-935027FB596C}">
      <dsp:nvSpPr>
        <dsp:cNvPr id="0" name=""/>
        <dsp:cNvSpPr/>
      </dsp:nvSpPr>
      <dsp:spPr>
        <a:xfrm>
          <a:off x="241" y="424614"/>
          <a:ext cx="1365932" cy="490184"/>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smtClean="0"/>
            <a:t>1975</a:t>
          </a:r>
          <a:endParaRPr lang="bg-BG" sz="2400" kern="1200" dirty="0"/>
        </a:p>
      </dsp:txBody>
      <dsp:txXfrm>
        <a:off x="241" y="424614"/>
        <a:ext cx="1365932" cy="490184"/>
      </dsp:txXfrm>
    </dsp:sp>
    <dsp:sp modelId="{ABBB3647-6F04-4C78-B8F1-CA98DA7DDA22}">
      <dsp:nvSpPr>
        <dsp:cNvPr id="0" name=""/>
        <dsp:cNvSpPr/>
      </dsp:nvSpPr>
      <dsp:spPr>
        <a:xfrm rot="5400000">
          <a:off x="5571289" y="-3180812"/>
          <a:ext cx="392147" cy="8802379"/>
        </a:xfrm>
        <a:prstGeom prst="round2SameRect">
          <a:avLst/>
        </a:prstGeom>
        <a:solidFill>
          <a:schemeClr val="accent6">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FIDIC issued the DAB Supplement to the 4</a:t>
          </a:r>
          <a:r>
            <a:rPr lang="en-GB" sz="1800" kern="1200" baseline="30000" dirty="0" smtClean="0"/>
            <a:t>th</a:t>
          </a:r>
          <a:r>
            <a:rPr lang="en-GB" sz="1800" kern="1200" dirty="0" smtClean="0"/>
            <a:t> Ed Red Book</a:t>
          </a:r>
          <a:endParaRPr lang="bg-BG" sz="1800" kern="1200" dirty="0"/>
        </a:p>
      </dsp:txBody>
      <dsp:txXfrm rot="5400000">
        <a:off x="5571289" y="-3180812"/>
        <a:ext cx="392147" cy="8802379"/>
      </dsp:txXfrm>
    </dsp:sp>
    <dsp:sp modelId="{10C0C1DD-EFDC-42EF-AB05-8CDE5931FF4F}">
      <dsp:nvSpPr>
        <dsp:cNvPr id="0" name=""/>
        <dsp:cNvSpPr/>
      </dsp:nvSpPr>
      <dsp:spPr>
        <a:xfrm>
          <a:off x="241" y="975012"/>
          <a:ext cx="1365932" cy="490184"/>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smtClean="0"/>
            <a:t>1992 </a:t>
          </a:r>
          <a:endParaRPr lang="bg-BG" sz="2400" kern="1200" dirty="0"/>
        </a:p>
      </dsp:txBody>
      <dsp:txXfrm>
        <a:off x="241" y="975012"/>
        <a:ext cx="1365932" cy="490184"/>
      </dsp:txXfrm>
    </dsp:sp>
    <dsp:sp modelId="{54208F6A-E9B6-43C8-B940-001D74BC5405}">
      <dsp:nvSpPr>
        <dsp:cNvPr id="0" name=""/>
        <dsp:cNvSpPr/>
      </dsp:nvSpPr>
      <dsp:spPr>
        <a:xfrm rot="5400000">
          <a:off x="5571289" y="-2608823"/>
          <a:ext cx="392147" cy="8802379"/>
        </a:xfrm>
        <a:prstGeom prst="round2SameRect">
          <a:avLst/>
        </a:prstGeom>
        <a:solidFill>
          <a:srgbClr val="FFCCCC">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The World Bank made DBs mandatory for its projects with value above 50 m $</a:t>
          </a:r>
          <a:endParaRPr lang="bg-BG" sz="1800" kern="1200" dirty="0"/>
        </a:p>
      </dsp:txBody>
      <dsp:txXfrm rot="5400000">
        <a:off x="5571289" y="-2608823"/>
        <a:ext cx="392147" cy="8802379"/>
      </dsp:txXfrm>
    </dsp:sp>
    <dsp:sp modelId="{B8F9D0A4-709D-4A97-9CDB-C1139DBBC6A4}">
      <dsp:nvSpPr>
        <dsp:cNvPr id="0" name=""/>
        <dsp:cNvSpPr/>
      </dsp:nvSpPr>
      <dsp:spPr>
        <a:xfrm>
          <a:off x="241" y="1546759"/>
          <a:ext cx="1365932" cy="490184"/>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smtClean="0"/>
            <a:t>1995 </a:t>
          </a:r>
          <a:endParaRPr lang="bg-BG" sz="2400" kern="1200" dirty="0"/>
        </a:p>
      </dsp:txBody>
      <dsp:txXfrm>
        <a:off x="241" y="1546759"/>
        <a:ext cx="1365932" cy="490184"/>
      </dsp:txXfrm>
    </dsp:sp>
    <dsp:sp modelId="{67FE127A-EA13-4748-98FC-B2D5660D569B}">
      <dsp:nvSpPr>
        <dsp:cNvPr id="0" name=""/>
        <dsp:cNvSpPr/>
      </dsp:nvSpPr>
      <dsp:spPr>
        <a:xfrm rot="5400000">
          <a:off x="5571289" y="-2022620"/>
          <a:ext cx="392147" cy="8802379"/>
        </a:xfrm>
        <a:prstGeom prst="round2SameRect">
          <a:avLst/>
        </a:prstGeom>
        <a:solidFill>
          <a:schemeClr val="accent6">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FIDIC introduced the DAB: standing for Red Book &amp; </a:t>
          </a:r>
          <a:r>
            <a:rPr lang="en-GB" sz="1800" i="1" kern="1200" dirty="0" smtClean="0"/>
            <a:t>ad</a:t>
          </a:r>
          <a:r>
            <a:rPr lang="en-GB" sz="1800" kern="1200" dirty="0" smtClean="0"/>
            <a:t> </a:t>
          </a:r>
          <a:r>
            <a:rPr lang="en-GB" sz="1800" b="0" i="1" kern="1200" dirty="0" smtClean="0"/>
            <a:t>hoc</a:t>
          </a:r>
          <a:r>
            <a:rPr lang="en-GB" sz="1800" kern="1200" dirty="0" smtClean="0"/>
            <a:t> for Yellow </a:t>
          </a:r>
          <a:r>
            <a:rPr lang="en-GB" sz="1800" kern="1200" dirty="0" smtClean="0"/>
            <a:t>&amp; Silver </a:t>
          </a:r>
          <a:r>
            <a:rPr lang="en-GB" sz="1800" kern="1200" dirty="0" smtClean="0"/>
            <a:t>Books</a:t>
          </a:r>
          <a:endParaRPr lang="bg-BG" sz="1800" kern="1200" dirty="0"/>
        </a:p>
      </dsp:txBody>
      <dsp:txXfrm rot="5400000">
        <a:off x="5571289" y="-2022620"/>
        <a:ext cx="392147" cy="8802379"/>
      </dsp:txXfrm>
    </dsp:sp>
    <dsp:sp modelId="{A856626C-01EA-479E-AEB7-287082C6B0A1}">
      <dsp:nvSpPr>
        <dsp:cNvPr id="0" name=""/>
        <dsp:cNvSpPr/>
      </dsp:nvSpPr>
      <dsp:spPr>
        <a:xfrm>
          <a:off x="0" y="2117497"/>
          <a:ext cx="1365932" cy="490184"/>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smtClean="0"/>
            <a:t>1999</a:t>
          </a:r>
          <a:endParaRPr lang="bg-BG" sz="2400" kern="1200" dirty="0"/>
        </a:p>
      </dsp:txBody>
      <dsp:txXfrm>
        <a:off x="0" y="2117497"/>
        <a:ext cx="1365932" cy="490184"/>
      </dsp:txXfrm>
    </dsp:sp>
    <dsp:sp modelId="{5E297FD7-F9AC-4975-A52C-960456EC0FC7}">
      <dsp:nvSpPr>
        <dsp:cNvPr id="0" name=""/>
        <dsp:cNvSpPr/>
      </dsp:nvSpPr>
      <dsp:spPr>
        <a:xfrm rot="5400000">
          <a:off x="5571289" y="-1443524"/>
          <a:ext cx="392147" cy="8802379"/>
        </a:xfrm>
        <a:prstGeom prst="round2Same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ICC introduced DB rules</a:t>
          </a:r>
          <a:endParaRPr lang="bg-BG" sz="1800" kern="1200" dirty="0"/>
        </a:p>
      </dsp:txBody>
      <dsp:txXfrm rot="5400000">
        <a:off x="5571289" y="-1443524"/>
        <a:ext cx="392147" cy="8802379"/>
      </dsp:txXfrm>
    </dsp:sp>
    <dsp:sp modelId="{D9241705-3A6B-472F-8F82-34771E0FEFE3}">
      <dsp:nvSpPr>
        <dsp:cNvPr id="0" name=""/>
        <dsp:cNvSpPr/>
      </dsp:nvSpPr>
      <dsp:spPr>
        <a:xfrm>
          <a:off x="241" y="2711603"/>
          <a:ext cx="1365932" cy="49018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smtClean="0"/>
            <a:t>2004 </a:t>
          </a:r>
          <a:endParaRPr lang="bg-BG" sz="2400" kern="1200" dirty="0"/>
        </a:p>
      </dsp:txBody>
      <dsp:txXfrm>
        <a:off x="241" y="2711603"/>
        <a:ext cx="1365932" cy="490184"/>
      </dsp:txXfrm>
    </dsp:sp>
    <dsp:sp modelId="{9E69BA31-5A04-4348-97ED-5BDD5203A674}">
      <dsp:nvSpPr>
        <dsp:cNvPr id="0" name=""/>
        <dsp:cNvSpPr/>
      </dsp:nvSpPr>
      <dsp:spPr>
        <a:xfrm rot="5400000">
          <a:off x="5571289" y="-864428"/>
          <a:ext cx="392147" cy="880237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9 Multilateral Development Banks adopted DBs, incorporated in the FIDIC Pink Book</a:t>
          </a:r>
          <a:endParaRPr lang="bg-BG" sz="1800" kern="1200" dirty="0"/>
        </a:p>
      </dsp:txBody>
      <dsp:txXfrm rot="5400000">
        <a:off x="5571289" y="-864428"/>
        <a:ext cx="392147" cy="8802379"/>
      </dsp:txXfrm>
    </dsp:sp>
    <dsp:sp modelId="{A81EF84A-432D-4963-9451-B7399985AA6C}">
      <dsp:nvSpPr>
        <dsp:cNvPr id="0" name=""/>
        <dsp:cNvSpPr/>
      </dsp:nvSpPr>
      <dsp:spPr>
        <a:xfrm>
          <a:off x="241" y="3290467"/>
          <a:ext cx="1365932" cy="4901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GB" sz="2400" kern="1200" dirty="0" smtClean="0"/>
            <a:t>2006 </a:t>
          </a:r>
          <a:endParaRPr lang="bg-BG" sz="2400" kern="1200" dirty="0"/>
        </a:p>
      </dsp:txBody>
      <dsp:txXfrm>
        <a:off x="241" y="3290467"/>
        <a:ext cx="1365932" cy="49018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1624F5-477A-499B-86F3-91C27A0D789B}">
      <dsp:nvSpPr>
        <dsp:cNvPr id="0" name=""/>
        <dsp:cNvSpPr/>
      </dsp:nvSpPr>
      <dsp:spPr>
        <a:xfrm rot="5400000">
          <a:off x="5284059" y="-2328981"/>
          <a:ext cx="1694588" cy="7708757"/>
        </a:xfrm>
        <a:prstGeom prst="round2SameRect">
          <a:avLst/>
        </a:prstGeom>
        <a:solidFill>
          <a:schemeClr val="accent4">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0" algn="just" defTabSz="800100">
            <a:lnSpc>
              <a:spcPct val="120000"/>
            </a:lnSpc>
            <a:spcBef>
              <a:spcPct val="0"/>
            </a:spcBef>
            <a:spcAft>
              <a:spcPts val="0"/>
            </a:spcAft>
            <a:buChar char="••"/>
          </a:pPr>
          <a:r>
            <a:rPr lang="en-GB" sz="1800" kern="1200" dirty="0" smtClean="0">
              <a:latin typeface="+mn-lt"/>
              <a:cs typeface="Times New Roman" pitchFamily="18" charset="0"/>
            </a:rPr>
            <a:t>SC 20.2  [</a:t>
          </a:r>
          <a:r>
            <a:rPr lang="en-GB" sz="1800" i="1" kern="1200" dirty="0" smtClean="0">
              <a:latin typeface="+mn-lt"/>
              <a:cs typeface="Times New Roman" pitchFamily="18" charset="0"/>
            </a:rPr>
            <a:t>Appointment of the Dispute Adjudication Board</a:t>
          </a:r>
          <a:r>
            <a:rPr lang="en-GB" sz="1800" kern="1200" dirty="0" smtClean="0">
              <a:latin typeface="+mn-lt"/>
              <a:cs typeface="Times New Roman" pitchFamily="18" charset="0"/>
            </a:rPr>
            <a:t>]</a:t>
          </a:r>
          <a:endParaRPr lang="bg-BG" sz="1800" kern="1200" dirty="0">
            <a:latin typeface="+mn-lt"/>
            <a:cs typeface="Times New Roman" pitchFamily="18" charset="0"/>
          </a:endParaRPr>
        </a:p>
        <a:p>
          <a:pPr marL="171450" lvl="1" indent="0" algn="just" defTabSz="800100">
            <a:lnSpc>
              <a:spcPct val="120000"/>
            </a:lnSpc>
            <a:spcBef>
              <a:spcPct val="0"/>
            </a:spcBef>
            <a:spcAft>
              <a:spcPts val="0"/>
            </a:spcAft>
            <a:buChar char="••"/>
          </a:pPr>
          <a:r>
            <a:rPr lang="en-GB" sz="1800" kern="1200" dirty="0" smtClean="0">
              <a:latin typeface="+mn-lt"/>
              <a:cs typeface="Times New Roman" pitchFamily="18" charset="0"/>
            </a:rPr>
            <a:t>SC 20.3  [</a:t>
          </a:r>
          <a:r>
            <a:rPr lang="en-GB" sz="1800" i="1" kern="1200" dirty="0" smtClean="0">
              <a:latin typeface="+mn-lt"/>
              <a:cs typeface="Times New Roman" pitchFamily="18" charset="0"/>
            </a:rPr>
            <a:t>Failure to Agree Dispute Adjudication Board</a:t>
          </a:r>
          <a:r>
            <a:rPr lang="en-GB" sz="1800" kern="1200" dirty="0" smtClean="0">
              <a:latin typeface="+mn-lt"/>
              <a:cs typeface="Times New Roman" pitchFamily="18" charset="0"/>
            </a:rPr>
            <a:t>]</a:t>
          </a:r>
          <a:endParaRPr lang="bg-BG" sz="1800" kern="1200" dirty="0">
            <a:latin typeface="+mn-lt"/>
            <a:cs typeface="Times New Roman" pitchFamily="18" charset="0"/>
          </a:endParaRPr>
        </a:p>
        <a:p>
          <a:pPr marL="171450" lvl="1" indent="0" algn="just" defTabSz="800100">
            <a:lnSpc>
              <a:spcPct val="120000"/>
            </a:lnSpc>
            <a:spcBef>
              <a:spcPct val="0"/>
            </a:spcBef>
            <a:spcAft>
              <a:spcPts val="0"/>
            </a:spcAft>
            <a:buChar char="••"/>
          </a:pPr>
          <a:r>
            <a:rPr lang="en-GB" sz="1800" kern="1200" dirty="0" smtClean="0">
              <a:latin typeface="+mn-lt"/>
              <a:cs typeface="Times New Roman" pitchFamily="18" charset="0"/>
            </a:rPr>
            <a:t>SC 20.4  [</a:t>
          </a:r>
          <a:r>
            <a:rPr lang="en-GB" sz="1800" i="1" kern="1200" dirty="0" smtClean="0">
              <a:latin typeface="+mn-lt"/>
              <a:cs typeface="Times New Roman" pitchFamily="18" charset="0"/>
            </a:rPr>
            <a:t>Obtaining Dispute Adjudication Board's Decision</a:t>
          </a:r>
          <a:r>
            <a:rPr lang="en-GB" sz="1800" kern="1200" dirty="0" smtClean="0">
              <a:latin typeface="+mn-lt"/>
              <a:cs typeface="Times New Roman" pitchFamily="18" charset="0"/>
            </a:rPr>
            <a:t>]</a:t>
          </a:r>
          <a:endParaRPr lang="bg-BG" sz="1800" kern="1200" dirty="0">
            <a:latin typeface="+mn-lt"/>
            <a:cs typeface="Times New Roman" pitchFamily="18" charset="0"/>
          </a:endParaRPr>
        </a:p>
        <a:p>
          <a:pPr marL="171450" lvl="1" indent="0" algn="just" defTabSz="800100">
            <a:lnSpc>
              <a:spcPct val="120000"/>
            </a:lnSpc>
            <a:spcBef>
              <a:spcPct val="0"/>
            </a:spcBef>
            <a:spcAft>
              <a:spcPts val="0"/>
            </a:spcAft>
            <a:buChar char="••"/>
          </a:pPr>
          <a:r>
            <a:rPr lang="en-GB" sz="1800" kern="1200" dirty="0" smtClean="0">
              <a:latin typeface="+mn-lt"/>
              <a:cs typeface="Times New Roman" pitchFamily="18" charset="0"/>
            </a:rPr>
            <a:t>SC 20.7  [</a:t>
          </a:r>
          <a:r>
            <a:rPr lang="en-GB" sz="1800" i="1" kern="1200" dirty="0" smtClean="0">
              <a:latin typeface="+mn-lt"/>
              <a:cs typeface="Times New Roman" pitchFamily="18" charset="0"/>
            </a:rPr>
            <a:t>Failure to Comply with Dispute Adjudication Board's Decision</a:t>
          </a:r>
          <a:r>
            <a:rPr lang="en-GB" sz="1800" kern="1200" dirty="0" smtClean="0">
              <a:latin typeface="+mn-lt"/>
              <a:cs typeface="Times New Roman" pitchFamily="18" charset="0"/>
            </a:rPr>
            <a:t>]</a:t>
          </a:r>
          <a:endParaRPr lang="bg-BG" sz="1800" kern="1200" dirty="0">
            <a:latin typeface="+mn-lt"/>
            <a:cs typeface="Times New Roman" pitchFamily="18" charset="0"/>
          </a:endParaRPr>
        </a:p>
        <a:p>
          <a:pPr marL="171450" lvl="1" indent="0" algn="just" defTabSz="800100">
            <a:lnSpc>
              <a:spcPct val="120000"/>
            </a:lnSpc>
            <a:spcBef>
              <a:spcPct val="0"/>
            </a:spcBef>
            <a:spcAft>
              <a:spcPts val="0"/>
            </a:spcAft>
            <a:buChar char="••"/>
          </a:pPr>
          <a:r>
            <a:rPr lang="en-GB" sz="1800" kern="1200" dirty="0" smtClean="0">
              <a:latin typeface="+mn-lt"/>
              <a:cs typeface="Times New Roman" pitchFamily="18" charset="0"/>
            </a:rPr>
            <a:t>SC 20.8  [</a:t>
          </a:r>
          <a:r>
            <a:rPr lang="en-GB" sz="1800" i="1" kern="1200" dirty="0" smtClean="0">
              <a:latin typeface="+mn-lt"/>
              <a:cs typeface="Times New Roman" pitchFamily="18" charset="0"/>
            </a:rPr>
            <a:t>Expiry of Dispute Adjudication Board's Appointment</a:t>
          </a:r>
          <a:r>
            <a:rPr lang="en-GB" sz="1800" kern="1200" dirty="0" smtClean="0">
              <a:latin typeface="+mn-lt"/>
              <a:cs typeface="Times New Roman" pitchFamily="18" charset="0"/>
            </a:rPr>
            <a:t>]</a:t>
          </a:r>
          <a:endParaRPr lang="bg-BG" sz="1800" kern="1200" dirty="0">
            <a:latin typeface="+mn-lt"/>
            <a:cs typeface="Times New Roman" pitchFamily="18" charset="0"/>
          </a:endParaRPr>
        </a:p>
      </dsp:txBody>
      <dsp:txXfrm rot="5400000">
        <a:off x="5284059" y="-2328981"/>
        <a:ext cx="1694588" cy="7708757"/>
      </dsp:txXfrm>
    </dsp:sp>
    <dsp:sp modelId="{FA3220FB-D042-4A00-8B2F-935027FB596C}">
      <dsp:nvSpPr>
        <dsp:cNvPr id="0" name=""/>
        <dsp:cNvSpPr/>
      </dsp:nvSpPr>
      <dsp:spPr>
        <a:xfrm>
          <a:off x="239" y="1280076"/>
          <a:ext cx="2276735" cy="490643"/>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a:latin typeface="+mn-lt"/>
              <a:cs typeface="Times New Roman" pitchFamily="18" charset="0"/>
            </a:rPr>
            <a:t>Clause 20 GC</a:t>
          </a:r>
          <a:endParaRPr lang="bg-BG" sz="1800" b="1" kern="1200" dirty="0">
            <a:latin typeface="+mn-lt"/>
            <a:cs typeface="Times New Roman" pitchFamily="18" charset="0"/>
          </a:endParaRPr>
        </a:p>
      </dsp:txBody>
      <dsp:txXfrm>
        <a:off x="239" y="1280076"/>
        <a:ext cx="2276735" cy="490643"/>
      </dsp:txXfrm>
    </dsp:sp>
    <dsp:sp modelId="{ABBB3647-6F04-4C78-B8F1-CA98DA7DDA22}">
      <dsp:nvSpPr>
        <dsp:cNvPr id="0" name=""/>
        <dsp:cNvSpPr/>
      </dsp:nvSpPr>
      <dsp:spPr>
        <a:xfrm rot="5400000">
          <a:off x="5954694" y="-1205241"/>
          <a:ext cx="342230" cy="7720324"/>
        </a:xfrm>
        <a:prstGeom prst="round2SameRect">
          <a:avLst/>
        </a:prstGeom>
        <a:solidFill>
          <a:schemeClr val="tx2">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latin typeface="+mn-lt"/>
              <a:cs typeface="Times New Roman" pitchFamily="18" charset="0"/>
            </a:rPr>
            <a:t>General Conditions of Dispute Adjudication Agreement </a:t>
          </a:r>
          <a:endParaRPr lang="bg-BG" sz="1800" kern="1200" dirty="0">
            <a:latin typeface="+mn-lt"/>
            <a:cs typeface="Times New Roman" pitchFamily="18" charset="0"/>
          </a:endParaRPr>
        </a:p>
      </dsp:txBody>
      <dsp:txXfrm rot="5400000">
        <a:off x="5954694" y="-1205241"/>
        <a:ext cx="342230" cy="7720324"/>
      </dsp:txXfrm>
    </dsp:sp>
    <dsp:sp modelId="{10C0C1DD-EFDC-42EF-AB05-8CDE5931FF4F}">
      <dsp:nvSpPr>
        <dsp:cNvPr id="0" name=""/>
        <dsp:cNvSpPr/>
      </dsp:nvSpPr>
      <dsp:spPr>
        <a:xfrm>
          <a:off x="239" y="2425240"/>
          <a:ext cx="2263698" cy="458885"/>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mn-lt"/>
              <a:cs typeface="Times New Roman" pitchFamily="18" charset="0"/>
            </a:rPr>
            <a:t>Appendix to GC</a:t>
          </a:r>
          <a:endParaRPr lang="bg-BG" sz="1800" b="1" kern="1200" dirty="0">
            <a:latin typeface="+mn-lt"/>
            <a:cs typeface="Times New Roman" pitchFamily="18" charset="0"/>
          </a:endParaRPr>
        </a:p>
      </dsp:txBody>
      <dsp:txXfrm>
        <a:off x="239" y="2425240"/>
        <a:ext cx="2263698" cy="458885"/>
      </dsp:txXfrm>
    </dsp:sp>
    <dsp:sp modelId="{54208F6A-E9B6-43C8-B940-001D74BC5405}">
      <dsp:nvSpPr>
        <dsp:cNvPr id="0" name=""/>
        <dsp:cNvSpPr/>
      </dsp:nvSpPr>
      <dsp:spPr>
        <a:xfrm rot="5400000">
          <a:off x="5954302" y="-669465"/>
          <a:ext cx="342230" cy="7709326"/>
        </a:xfrm>
        <a:prstGeom prst="round2SameRect">
          <a:avLst/>
        </a:prstGeom>
        <a:solidFill>
          <a:schemeClr val="accent1">
            <a:lumMod val="20000"/>
            <a:lumOff val="80000"/>
            <a:alpha val="89804"/>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latin typeface="+mn-lt"/>
              <a:cs typeface="Times New Roman" pitchFamily="18" charset="0"/>
            </a:rPr>
            <a:t>Procedural Rules</a:t>
          </a:r>
          <a:endParaRPr lang="bg-BG" sz="1800" kern="1200" dirty="0">
            <a:latin typeface="+mn-lt"/>
            <a:cs typeface="Times New Roman" pitchFamily="18" charset="0"/>
          </a:endParaRPr>
        </a:p>
      </dsp:txBody>
      <dsp:txXfrm rot="5400000">
        <a:off x="5954302" y="-669465"/>
        <a:ext cx="342230" cy="7709326"/>
      </dsp:txXfrm>
    </dsp:sp>
    <dsp:sp modelId="{B8F9D0A4-709D-4A97-9CDB-C1139DBBC6A4}">
      <dsp:nvSpPr>
        <dsp:cNvPr id="0" name=""/>
        <dsp:cNvSpPr/>
      </dsp:nvSpPr>
      <dsp:spPr>
        <a:xfrm>
          <a:off x="239" y="2955306"/>
          <a:ext cx="2270514" cy="45888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mn-lt"/>
              <a:cs typeface="Times New Roman" pitchFamily="18" charset="0"/>
            </a:rPr>
            <a:t>Annex 1 to DAA GC</a:t>
          </a:r>
          <a:endParaRPr lang="bg-BG" sz="1800" b="1" kern="1200" dirty="0">
            <a:latin typeface="+mn-lt"/>
            <a:cs typeface="Times New Roman" pitchFamily="18" charset="0"/>
          </a:endParaRPr>
        </a:p>
      </dsp:txBody>
      <dsp:txXfrm>
        <a:off x="239" y="2955306"/>
        <a:ext cx="2270514" cy="45888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1263" cy="492760"/>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sz="quarter" idx="1"/>
          </p:nvPr>
        </p:nvSpPr>
        <p:spPr>
          <a:xfrm>
            <a:off x="3805482" y="0"/>
            <a:ext cx="2911263" cy="492760"/>
          </a:xfrm>
          <a:prstGeom prst="rect">
            <a:avLst/>
          </a:prstGeom>
        </p:spPr>
        <p:txBody>
          <a:bodyPr vert="horz" lIns="91440" tIns="45720" rIns="91440" bIns="45720" rtlCol="0"/>
          <a:lstStyle>
            <a:lvl1pPr algn="r">
              <a:defRPr sz="1200"/>
            </a:lvl1pPr>
          </a:lstStyle>
          <a:p>
            <a:fld id="{3FBC2112-FD48-41DD-8D4A-FD9F78BA6D56}" type="datetimeFigureOut">
              <a:rPr lang="bg-BG" smtClean="0"/>
              <a:pPr/>
              <a:t>18.8.2017 г.</a:t>
            </a:fld>
            <a:endParaRPr lang="bg-BG"/>
          </a:p>
        </p:txBody>
      </p:sp>
      <p:sp>
        <p:nvSpPr>
          <p:cNvPr id="4" name="Footer Placeholder 3"/>
          <p:cNvSpPr>
            <a:spLocks noGrp="1"/>
          </p:cNvSpPr>
          <p:nvPr>
            <p:ph type="ftr" sz="quarter" idx="2"/>
          </p:nvPr>
        </p:nvSpPr>
        <p:spPr>
          <a:xfrm>
            <a:off x="0" y="9360730"/>
            <a:ext cx="2911263" cy="492760"/>
          </a:xfrm>
          <a:prstGeom prst="rect">
            <a:avLst/>
          </a:prstGeom>
        </p:spPr>
        <p:txBody>
          <a:bodyPr vert="horz" lIns="91440" tIns="45720" rIns="91440" bIns="45720" rtlCol="0" anchor="b"/>
          <a:lstStyle>
            <a:lvl1pPr algn="l">
              <a:defRPr sz="1200"/>
            </a:lvl1pPr>
          </a:lstStyle>
          <a:p>
            <a:endParaRPr lang="bg-BG"/>
          </a:p>
        </p:txBody>
      </p:sp>
      <p:sp>
        <p:nvSpPr>
          <p:cNvPr id="5" name="Slide Number Placeholder 4"/>
          <p:cNvSpPr>
            <a:spLocks noGrp="1"/>
          </p:cNvSpPr>
          <p:nvPr>
            <p:ph type="sldNum" sz="quarter" idx="3"/>
          </p:nvPr>
        </p:nvSpPr>
        <p:spPr>
          <a:xfrm>
            <a:off x="3805482" y="9360730"/>
            <a:ext cx="2911263" cy="492760"/>
          </a:xfrm>
          <a:prstGeom prst="rect">
            <a:avLst/>
          </a:prstGeom>
        </p:spPr>
        <p:txBody>
          <a:bodyPr vert="horz" lIns="91440" tIns="45720" rIns="91440" bIns="45720" rtlCol="0" anchor="b"/>
          <a:lstStyle>
            <a:lvl1pPr algn="r">
              <a:defRPr sz="1200"/>
            </a:lvl1pPr>
          </a:lstStyle>
          <a:p>
            <a:fld id="{9798B520-B2EB-488E-90FD-0E14CBBD053E}" type="slidenum">
              <a:rPr lang="bg-BG" smtClean="0"/>
              <a:pPr/>
              <a:t>‹#›</a:t>
            </a:fld>
            <a:endParaRPr lang="bg-BG"/>
          </a:p>
        </p:txBody>
      </p:sp>
    </p:spTree>
    <p:extLst>
      <p:ext uri="{BB962C8B-B14F-4D97-AF65-F5344CB8AC3E}">
        <p14:creationId xmlns:p14="http://schemas.microsoft.com/office/powerpoint/2010/main" xmlns="" val="40556306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1263" cy="49447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05482" y="0"/>
            <a:ext cx="2911263" cy="494472"/>
          </a:xfrm>
          <a:prstGeom prst="rect">
            <a:avLst/>
          </a:prstGeom>
        </p:spPr>
        <p:txBody>
          <a:bodyPr vert="horz" lIns="91440" tIns="45720" rIns="91440" bIns="45720" rtlCol="0"/>
          <a:lstStyle>
            <a:lvl1pPr algn="r">
              <a:defRPr sz="1200"/>
            </a:lvl1pPr>
          </a:lstStyle>
          <a:p>
            <a:fld id="{14D51D93-8B77-4E89-9181-DF644603CEF0}" type="datetimeFigureOut">
              <a:rPr lang="en-GB" smtClean="0"/>
              <a:pPr/>
              <a:t>18/08/2017</a:t>
            </a:fld>
            <a:endParaRPr lang="en-GB"/>
          </a:p>
        </p:txBody>
      </p:sp>
      <p:sp>
        <p:nvSpPr>
          <p:cNvPr id="4" name="Slide Image Placeholder 3"/>
          <p:cNvSpPr>
            <a:spLocks noGrp="1" noRot="1" noChangeAspect="1"/>
          </p:cNvSpPr>
          <p:nvPr>
            <p:ph type="sldImg" idx="2"/>
          </p:nvPr>
        </p:nvSpPr>
        <p:spPr>
          <a:xfrm>
            <a:off x="403225" y="1231900"/>
            <a:ext cx="5911850" cy="33258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1830" y="4742815"/>
            <a:ext cx="5374640" cy="388048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60730"/>
            <a:ext cx="2911263" cy="49447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05482" y="9360730"/>
            <a:ext cx="2911263" cy="494470"/>
          </a:xfrm>
          <a:prstGeom prst="rect">
            <a:avLst/>
          </a:prstGeom>
        </p:spPr>
        <p:txBody>
          <a:bodyPr vert="horz" lIns="91440" tIns="45720" rIns="91440" bIns="45720" rtlCol="0" anchor="b"/>
          <a:lstStyle>
            <a:lvl1pPr algn="r">
              <a:defRPr sz="1200"/>
            </a:lvl1pPr>
          </a:lstStyle>
          <a:p>
            <a:fld id="{164E92D0-3D4B-4D61-8C00-672826B8C72F}" type="slidenum">
              <a:rPr lang="en-GB" smtClean="0"/>
              <a:pPr/>
              <a:t>‹#›</a:t>
            </a:fld>
            <a:endParaRPr lang="en-GB"/>
          </a:p>
        </p:txBody>
      </p:sp>
    </p:spTree>
    <p:extLst>
      <p:ext uri="{BB962C8B-B14F-4D97-AF65-F5344CB8AC3E}">
        <p14:creationId xmlns:p14="http://schemas.microsoft.com/office/powerpoint/2010/main" xmlns="" val="521401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pPr/>
              <a:t>1</a:t>
            </a:fld>
            <a:endParaRPr lang="en-GB"/>
          </a:p>
        </p:txBody>
      </p:sp>
    </p:spTree>
    <p:extLst>
      <p:ext uri="{BB962C8B-B14F-4D97-AF65-F5344CB8AC3E}">
        <p14:creationId xmlns:p14="http://schemas.microsoft.com/office/powerpoint/2010/main" xmlns="" val="921658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pPr/>
              <a:t>2</a:t>
            </a:fld>
            <a:endParaRPr lang="en-GB"/>
          </a:p>
        </p:txBody>
      </p:sp>
    </p:spTree>
    <p:extLst>
      <p:ext uri="{BB962C8B-B14F-4D97-AF65-F5344CB8AC3E}">
        <p14:creationId xmlns:p14="http://schemas.microsoft.com/office/powerpoint/2010/main" xmlns="" val="1321741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pPr/>
              <a:t>3</a:t>
            </a:fld>
            <a:endParaRPr lang="en-GB"/>
          </a:p>
        </p:txBody>
      </p:sp>
    </p:spTree>
    <p:extLst>
      <p:ext uri="{BB962C8B-B14F-4D97-AF65-F5344CB8AC3E}">
        <p14:creationId xmlns:p14="http://schemas.microsoft.com/office/powerpoint/2010/main" xmlns="" val="1321741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pPr/>
              <a:t>4</a:t>
            </a:fld>
            <a:endParaRPr lang="en-GB"/>
          </a:p>
        </p:txBody>
      </p:sp>
    </p:spTree>
    <p:extLst>
      <p:ext uri="{BB962C8B-B14F-4D97-AF65-F5344CB8AC3E}">
        <p14:creationId xmlns:p14="http://schemas.microsoft.com/office/powerpoint/2010/main" xmlns="" val="1321741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pPr/>
              <a:t>5</a:t>
            </a:fld>
            <a:endParaRPr lang="en-GB"/>
          </a:p>
        </p:txBody>
      </p:sp>
    </p:spTree>
    <p:extLst>
      <p:ext uri="{BB962C8B-B14F-4D97-AF65-F5344CB8AC3E}">
        <p14:creationId xmlns:p14="http://schemas.microsoft.com/office/powerpoint/2010/main" xmlns="" val="132174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pPr/>
              <a:t>17</a:t>
            </a:fld>
            <a:endParaRPr lang="en-GB"/>
          </a:p>
        </p:txBody>
      </p:sp>
    </p:spTree>
    <p:extLst>
      <p:ext uri="{BB962C8B-B14F-4D97-AF65-F5344CB8AC3E}">
        <p14:creationId xmlns:p14="http://schemas.microsoft.com/office/powerpoint/2010/main" xmlns="" val="1321741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164E92D0-3D4B-4D61-8C00-672826B8C72F}"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xmlns="" val="1321741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0B319D9-D773-42B0-9849-71EF4B58B64F}" type="datetime1">
              <a:rPr lang="en-GB" smtClean="0"/>
              <a:pPr/>
              <a:t>18/08/2017</a:t>
            </a:fld>
            <a:endParaRPr lang="en-GB"/>
          </a:p>
        </p:txBody>
      </p:sp>
      <p:sp>
        <p:nvSpPr>
          <p:cNvPr id="5" name="Footer Placeholder 4"/>
          <p:cNvSpPr>
            <a:spLocks noGrp="1"/>
          </p:cNvSpPr>
          <p:nvPr>
            <p:ph type="ftr" sz="quarter" idx="11"/>
          </p:nvPr>
        </p:nvSpPr>
        <p:spPr/>
        <p:txBody>
          <a:bodyPr/>
          <a:lstStyle/>
          <a:p>
            <a:r>
              <a:rPr lang="en-GB" smtClean="0"/>
              <a:t>IBA Europe-Caucasus-Asia Forum, LONDON, September 2017</a:t>
            </a:r>
            <a:endParaRPr lang="en-GB"/>
          </a:p>
        </p:txBody>
      </p:sp>
      <p:sp>
        <p:nvSpPr>
          <p:cNvPr id="6" name="Slide Number Placeholder 5"/>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2529234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AA3A2D-5646-4413-BF0F-0AD808497B8E}" type="datetime1">
              <a:rPr lang="en-GB" smtClean="0"/>
              <a:pPr/>
              <a:t>18/08/2017</a:t>
            </a:fld>
            <a:endParaRPr lang="en-GB"/>
          </a:p>
        </p:txBody>
      </p:sp>
      <p:sp>
        <p:nvSpPr>
          <p:cNvPr id="5" name="Footer Placeholder 4"/>
          <p:cNvSpPr>
            <a:spLocks noGrp="1"/>
          </p:cNvSpPr>
          <p:nvPr>
            <p:ph type="ftr" sz="quarter" idx="11"/>
          </p:nvPr>
        </p:nvSpPr>
        <p:spPr/>
        <p:txBody>
          <a:bodyPr/>
          <a:lstStyle/>
          <a:p>
            <a:r>
              <a:rPr lang="en-GB" smtClean="0"/>
              <a:t>IBA Europe-Caucasus-Asia Forum, LONDON, September 2017</a:t>
            </a:r>
            <a:endParaRPr lang="en-GB"/>
          </a:p>
        </p:txBody>
      </p:sp>
      <p:sp>
        <p:nvSpPr>
          <p:cNvPr id="6" name="Slide Number Placeholder 5"/>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110995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D6FCEE-115D-44F2-A9B2-14913F44ECBA}" type="datetime1">
              <a:rPr lang="en-GB" smtClean="0"/>
              <a:pPr/>
              <a:t>18/08/2017</a:t>
            </a:fld>
            <a:endParaRPr lang="en-GB"/>
          </a:p>
        </p:txBody>
      </p:sp>
      <p:sp>
        <p:nvSpPr>
          <p:cNvPr id="5" name="Footer Placeholder 4"/>
          <p:cNvSpPr>
            <a:spLocks noGrp="1"/>
          </p:cNvSpPr>
          <p:nvPr>
            <p:ph type="ftr" sz="quarter" idx="11"/>
          </p:nvPr>
        </p:nvSpPr>
        <p:spPr/>
        <p:txBody>
          <a:bodyPr/>
          <a:lstStyle/>
          <a:p>
            <a:r>
              <a:rPr lang="en-GB" smtClean="0"/>
              <a:t>IBA Europe-Caucasus-Asia Forum, LONDON, September 2017</a:t>
            </a:r>
            <a:endParaRPr lang="en-GB"/>
          </a:p>
        </p:txBody>
      </p:sp>
      <p:sp>
        <p:nvSpPr>
          <p:cNvPr id="6" name="Slide Number Placeholder 5"/>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4254011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C9F32FF-E084-44C4-9B4B-0721D0F23C69}" type="datetime1">
              <a:rPr lang="en-GB" smtClean="0"/>
              <a:pPr/>
              <a:t>18/08/2017</a:t>
            </a:fld>
            <a:endParaRPr lang="en-GB"/>
          </a:p>
        </p:txBody>
      </p:sp>
      <p:sp>
        <p:nvSpPr>
          <p:cNvPr id="6" name="Footer Placeholder 5"/>
          <p:cNvSpPr>
            <a:spLocks noGrp="1"/>
          </p:cNvSpPr>
          <p:nvPr>
            <p:ph type="ftr" sz="quarter" idx="11"/>
          </p:nvPr>
        </p:nvSpPr>
        <p:spPr/>
        <p:txBody>
          <a:bodyPr/>
          <a:lstStyle/>
          <a:p>
            <a:r>
              <a:rPr lang="en-GB" smtClean="0"/>
              <a:t>IBA Europe-Caucasus-Asia Forum, LONDON, September 2017</a:t>
            </a:r>
            <a:endParaRPr lang="en-GB"/>
          </a:p>
        </p:txBody>
      </p:sp>
      <p:sp>
        <p:nvSpPr>
          <p:cNvPr id="7" name="Slide Number Placeholder 6"/>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3555725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ECF9EEC-90F5-4BAB-B147-DAB8D7F69492}" type="datetime1">
              <a:rPr lang="en-GB" smtClean="0"/>
              <a:pPr/>
              <a:t>18/08/2017</a:t>
            </a:fld>
            <a:endParaRPr lang="en-GB"/>
          </a:p>
        </p:txBody>
      </p:sp>
      <p:sp>
        <p:nvSpPr>
          <p:cNvPr id="8" name="Footer Placeholder 7"/>
          <p:cNvSpPr>
            <a:spLocks noGrp="1"/>
          </p:cNvSpPr>
          <p:nvPr>
            <p:ph type="ftr" sz="quarter" idx="11"/>
          </p:nvPr>
        </p:nvSpPr>
        <p:spPr/>
        <p:txBody>
          <a:bodyPr/>
          <a:lstStyle/>
          <a:p>
            <a:r>
              <a:rPr lang="en-GB" smtClean="0"/>
              <a:t>IBA Europe-Caucasus-Asia Forum, LONDON, September 2017</a:t>
            </a:r>
            <a:endParaRPr lang="en-GB"/>
          </a:p>
        </p:txBody>
      </p:sp>
      <p:sp>
        <p:nvSpPr>
          <p:cNvPr id="9" name="Slide Number Placeholder 8"/>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1059779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7B13401-39D0-4186-B2F0-3A86110ACD02}" type="datetime1">
              <a:rPr lang="en-GB" smtClean="0"/>
              <a:pPr/>
              <a:t>18/08/2017</a:t>
            </a:fld>
            <a:endParaRPr lang="en-GB"/>
          </a:p>
        </p:txBody>
      </p:sp>
      <p:sp>
        <p:nvSpPr>
          <p:cNvPr id="4" name="Footer Placeholder 3"/>
          <p:cNvSpPr>
            <a:spLocks noGrp="1"/>
          </p:cNvSpPr>
          <p:nvPr>
            <p:ph type="ftr" sz="quarter" idx="11"/>
          </p:nvPr>
        </p:nvSpPr>
        <p:spPr/>
        <p:txBody>
          <a:bodyPr/>
          <a:lstStyle/>
          <a:p>
            <a:r>
              <a:rPr lang="en-GB" smtClean="0"/>
              <a:t>IBA Europe-Caucasus-Asia Forum, LONDON, September 2017</a:t>
            </a:r>
            <a:endParaRPr lang="en-GB"/>
          </a:p>
        </p:txBody>
      </p:sp>
      <p:sp>
        <p:nvSpPr>
          <p:cNvPr id="5" name="Slide Number Placeholder 4"/>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8915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515BBD-80F6-4982-8CE9-CFE3361E7F42}" type="datetime1">
              <a:rPr lang="en-GB" smtClean="0"/>
              <a:pPr/>
              <a:t>18/08/2017</a:t>
            </a:fld>
            <a:endParaRPr lang="en-GB"/>
          </a:p>
        </p:txBody>
      </p:sp>
      <p:sp>
        <p:nvSpPr>
          <p:cNvPr id="3" name="Footer Placeholder 2"/>
          <p:cNvSpPr>
            <a:spLocks noGrp="1"/>
          </p:cNvSpPr>
          <p:nvPr>
            <p:ph type="ftr" sz="quarter" idx="11"/>
          </p:nvPr>
        </p:nvSpPr>
        <p:spPr/>
        <p:txBody>
          <a:bodyPr/>
          <a:lstStyle/>
          <a:p>
            <a:r>
              <a:rPr lang="en-GB" smtClean="0"/>
              <a:t>IBA Europe-Caucasus-Asia Forum, LONDON, September 2017</a:t>
            </a:r>
            <a:endParaRPr lang="en-GB"/>
          </a:p>
        </p:txBody>
      </p:sp>
      <p:sp>
        <p:nvSpPr>
          <p:cNvPr id="4" name="Slide Number Placeholder 3"/>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70356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37D230-ED4B-4057-9284-B97263529D5E}" type="datetime1">
              <a:rPr lang="en-GB" smtClean="0"/>
              <a:pPr/>
              <a:t>18/08/2017</a:t>
            </a:fld>
            <a:endParaRPr lang="en-GB"/>
          </a:p>
        </p:txBody>
      </p:sp>
      <p:sp>
        <p:nvSpPr>
          <p:cNvPr id="6" name="Footer Placeholder 5"/>
          <p:cNvSpPr>
            <a:spLocks noGrp="1"/>
          </p:cNvSpPr>
          <p:nvPr>
            <p:ph type="ftr" sz="quarter" idx="11"/>
          </p:nvPr>
        </p:nvSpPr>
        <p:spPr/>
        <p:txBody>
          <a:bodyPr/>
          <a:lstStyle/>
          <a:p>
            <a:r>
              <a:rPr lang="en-GB" smtClean="0"/>
              <a:t>IBA Europe-Caucasus-Asia Forum, LONDON, September 2017</a:t>
            </a:r>
            <a:endParaRPr lang="en-GB"/>
          </a:p>
        </p:txBody>
      </p:sp>
      <p:sp>
        <p:nvSpPr>
          <p:cNvPr id="7" name="Slide Number Placeholder 6"/>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2385776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DA094FF-DEAE-4A83-B921-6D79ACED719E}" type="datetime1">
              <a:rPr lang="en-GB" smtClean="0"/>
              <a:pPr/>
              <a:t>18/08/2017</a:t>
            </a:fld>
            <a:endParaRPr lang="en-GB"/>
          </a:p>
        </p:txBody>
      </p:sp>
      <p:sp>
        <p:nvSpPr>
          <p:cNvPr id="6" name="Footer Placeholder 5"/>
          <p:cNvSpPr>
            <a:spLocks noGrp="1"/>
          </p:cNvSpPr>
          <p:nvPr>
            <p:ph type="ftr" sz="quarter" idx="11"/>
          </p:nvPr>
        </p:nvSpPr>
        <p:spPr/>
        <p:txBody>
          <a:bodyPr/>
          <a:lstStyle/>
          <a:p>
            <a:r>
              <a:rPr lang="en-GB" smtClean="0"/>
              <a:t>IBA Europe-Caucasus-Asia Forum, LONDON, September 2017</a:t>
            </a:r>
            <a:endParaRPr lang="en-GB"/>
          </a:p>
        </p:txBody>
      </p:sp>
      <p:sp>
        <p:nvSpPr>
          <p:cNvPr id="7" name="Slide Number Placeholder 6"/>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1050896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E8BD63C-AF17-4AFC-8805-3A308A064E3A}" type="datetime1">
              <a:rPr lang="en-GB" smtClean="0"/>
              <a:pPr/>
              <a:t>18/08/2017</a:t>
            </a:fld>
            <a:endParaRPr lang="en-GB"/>
          </a:p>
        </p:txBody>
      </p:sp>
      <p:sp>
        <p:nvSpPr>
          <p:cNvPr id="5" name="Footer Placeholder 4"/>
          <p:cNvSpPr>
            <a:spLocks noGrp="1"/>
          </p:cNvSpPr>
          <p:nvPr>
            <p:ph type="ftr" sz="quarter" idx="11"/>
          </p:nvPr>
        </p:nvSpPr>
        <p:spPr/>
        <p:txBody>
          <a:bodyPr/>
          <a:lstStyle/>
          <a:p>
            <a:r>
              <a:rPr lang="en-GB" smtClean="0"/>
              <a:t>IBA Europe-Caucasus-Asia Forum, LONDON, September 2017</a:t>
            </a:r>
            <a:endParaRPr lang="en-GB"/>
          </a:p>
        </p:txBody>
      </p:sp>
      <p:sp>
        <p:nvSpPr>
          <p:cNvPr id="6" name="Slide Number Placeholder 5"/>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4173578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15E4992-E871-4E9D-B378-25776FC2591B}" type="datetime1">
              <a:rPr lang="en-GB" smtClean="0"/>
              <a:pPr/>
              <a:t>18/08/2017</a:t>
            </a:fld>
            <a:endParaRPr lang="en-GB"/>
          </a:p>
        </p:txBody>
      </p:sp>
      <p:sp>
        <p:nvSpPr>
          <p:cNvPr id="5" name="Footer Placeholder 4"/>
          <p:cNvSpPr>
            <a:spLocks noGrp="1"/>
          </p:cNvSpPr>
          <p:nvPr>
            <p:ph type="ftr" sz="quarter" idx="11"/>
          </p:nvPr>
        </p:nvSpPr>
        <p:spPr/>
        <p:txBody>
          <a:bodyPr/>
          <a:lstStyle/>
          <a:p>
            <a:r>
              <a:rPr lang="en-GB" smtClean="0"/>
              <a:t>IBA Europe-Caucasus-Asia Forum, LONDON, September 2017</a:t>
            </a:r>
            <a:endParaRPr lang="en-GB"/>
          </a:p>
        </p:txBody>
      </p:sp>
      <p:sp>
        <p:nvSpPr>
          <p:cNvPr id="6" name="Slide Number Placeholder 5"/>
          <p:cNvSpPr>
            <a:spLocks noGrp="1"/>
          </p:cNvSpPr>
          <p:nvPr>
            <p:ph type="sldNum" sz="quarter" idx="12"/>
          </p:nvPr>
        </p:nvSpPr>
        <p:spPr/>
        <p:txBody>
          <a:body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118144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3FACF-3B93-45CF-9F78-144D7BB2FB9C}" type="datetime1">
              <a:rPr lang="en-GB" smtClean="0"/>
              <a:pPr/>
              <a:t>18/08/2017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IBA Europe-Caucasus-Asia Forum, LONDON, September 2017</a:t>
            </a: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C0DEB-40E7-4E2B-AFA7-58970AFA776D}" type="slidenum">
              <a:rPr lang="en-GB" smtClean="0"/>
              <a:pPr/>
              <a:t>‹#›</a:t>
            </a:fld>
            <a:endParaRPr lang="en-GB"/>
          </a:p>
        </p:txBody>
      </p:sp>
    </p:spTree>
    <p:extLst>
      <p:ext uri="{BB962C8B-B14F-4D97-AF65-F5344CB8AC3E}">
        <p14:creationId xmlns:p14="http://schemas.microsoft.com/office/powerpoint/2010/main" xmlns="" val="611046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s://drb.org/publications-data/drb-databa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6.jpeg"/><Relationship Id="rId7"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11" Type="http://schemas.microsoft.com/office/2007/relationships/diagramDrawing" Target="../diagrams/drawing1.xml"/><Relationship Id="rId5" Type="http://schemas.openxmlformats.org/officeDocument/2006/relationships/image" Target="../media/image7.png"/><Relationship Id="rId10" Type="http://schemas.openxmlformats.org/officeDocument/2006/relationships/diagramColors" Target="../diagrams/colors1.xml"/><Relationship Id="rId4" Type="http://schemas.openxmlformats.org/officeDocument/2006/relationships/image" Target="../media/image5.png"/><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6.jpeg"/><Relationship Id="rId7" Type="http://schemas.openxmlformats.org/officeDocument/2006/relationships/diagramData" Target="../diagrams/data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11" Type="http://schemas.microsoft.com/office/2007/relationships/diagramDrawing" Target="../diagrams/drawing2.xml"/><Relationship Id="rId5" Type="http://schemas.openxmlformats.org/officeDocument/2006/relationships/image" Target="../media/image7.png"/><Relationship Id="rId10" Type="http://schemas.openxmlformats.org/officeDocument/2006/relationships/diagramColors" Target="../diagrams/colors2.xml"/><Relationship Id="rId4" Type="http://schemas.openxmlformats.org/officeDocument/2006/relationships/image" Target="../media/image5.png"/><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s://www.jica.go.jp/activities/schemes/finance_co/procedure/guideline/pdf/DisputeBoardManual_201203_e.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mailto:aks@eqe.b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1805" y="434563"/>
            <a:ext cx="9690493" cy="1689231"/>
          </a:xfrm>
          <a:gradFill>
            <a:gsLst>
              <a:gs pos="0">
                <a:srgbClr val="5E9EFF"/>
              </a:gs>
              <a:gs pos="39999">
                <a:srgbClr val="85C2FF"/>
              </a:gs>
              <a:gs pos="70000">
                <a:srgbClr val="C4D6EB"/>
              </a:gs>
              <a:gs pos="100000">
                <a:srgbClr val="FFEBFA"/>
              </a:gs>
            </a:gsLst>
            <a:lin ang="5400000" scaled="0"/>
          </a:gradFill>
          <a:ln>
            <a:noFill/>
          </a:ln>
          <a:effectLst/>
        </p:spPr>
        <p:txBody>
          <a:bodyPr>
            <a:noAutofit/>
          </a:bodyPr>
          <a:lstStyle/>
          <a:p>
            <a:pPr>
              <a:lnSpc>
                <a:spcPct val="100000"/>
              </a:lnSpc>
              <a:spcBef>
                <a:spcPts val="2400"/>
              </a:spcBef>
              <a:spcAft>
                <a:spcPts val="0"/>
              </a:spcAft>
            </a:pPr>
            <a:r>
              <a:rPr lang="en-US" sz="3600" b="1" dirty="0" smtClean="0">
                <a:solidFill>
                  <a:schemeClr val="bg1"/>
                </a:solidFill>
                <a:effectLst>
                  <a:outerShdw blurRad="38100" dist="38100" dir="2700000" algn="tl">
                    <a:srgbClr val="000000">
                      <a:alpha val="43137"/>
                    </a:srgbClr>
                  </a:outerShdw>
                </a:effectLst>
              </a:rPr>
              <a:t>DISPUTE BOARDS: </a:t>
            </a:r>
            <a:r>
              <a:rPr lang="en-US" sz="3600" b="1" dirty="0" smtClean="0">
                <a:solidFill>
                  <a:schemeClr val="accent5"/>
                </a:solidFill>
                <a:effectLst>
                  <a:outerShdw blurRad="38100" dist="38100" dir="2700000" algn="tl">
                    <a:srgbClr val="000000">
                      <a:alpha val="43137"/>
                    </a:srgbClr>
                  </a:outerShdw>
                </a:effectLst>
              </a:rPr>
              <a:t/>
            </a:r>
            <a:br>
              <a:rPr lang="en-US" sz="3600" b="1" dirty="0" smtClean="0">
                <a:solidFill>
                  <a:schemeClr val="accent5"/>
                </a:solidFill>
                <a:effectLst>
                  <a:outerShdw blurRad="38100" dist="38100" dir="2700000" algn="tl">
                    <a:srgbClr val="000000">
                      <a:alpha val="43137"/>
                    </a:srgbClr>
                  </a:outerShdw>
                </a:effectLst>
              </a:rPr>
            </a:br>
            <a:r>
              <a:rPr lang="en-US" sz="3600" b="1" dirty="0" smtClean="0">
                <a:solidFill>
                  <a:schemeClr val="accent1">
                    <a:lumMod val="75000"/>
                  </a:schemeClr>
                </a:solidFill>
                <a:effectLst>
                  <a:outerShdw blurRad="38100" dist="38100" dir="2700000" algn="tl">
                    <a:srgbClr val="000000">
                      <a:alpha val="43137"/>
                    </a:srgbClr>
                  </a:outerShdw>
                </a:effectLst>
              </a:rPr>
              <a:t>Wedding rings or marriage chains?</a:t>
            </a:r>
            <a:br>
              <a:rPr lang="en-US" sz="3600" b="1" dirty="0" smtClean="0">
                <a:solidFill>
                  <a:schemeClr val="accent1">
                    <a:lumMod val="75000"/>
                  </a:schemeClr>
                </a:solidFill>
                <a:effectLst>
                  <a:outerShdw blurRad="38100" dist="38100" dir="2700000" algn="tl">
                    <a:srgbClr val="000000">
                      <a:alpha val="43137"/>
                    </a:srgbClr>
                  </a:outerShdw>
                </a:effectLst>
              </a:rPr>
            </a:br>
            <a:r>
              <a:rPr lang="en-US" sz="3600" b="1" dirty="0">
                <a:solidFill>
                  <a:srgbClr val="7030A0"/>
                </a:solidFill>
                <a:latin typeface="Calibri" panose="020F0502020204030204"/>
                <a:ea typeface="+mn-ea"/>
                <a:cs typeface="+mn-cs"/>
              </a:rPr>
              <a:t>Adriana </a:t>
            </a:r>
            <a:r>
              <a:rPr lang="en-US" sz="3600" b="1" dirty="0" err="1" smtClean="0">
                <a:solidFill>
                  <a:srgbClr val="7030A0"/>
                </a:solidFill>
                <a:latin typeface="Calibri" panose="020F0502020204030204"/>
                <a:ea typeface="+mn-ea"/>
                <a:cs typeface="+mn-cs"/>
              </a:rPr>
              <a:t>Spassova</a:t>
            </a:r>
            <a:endParaRPr lang="en-GB" sz="1400" dirty="0">
              <a:solidFill>
                <a:srgbClr val="7030A0"/>
              </a:solidFill>
              <a:latin typeface="+mn-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36741" y="4431907"/>
            <a:ext cx="3317732" cy="1820707"/>
          </a:xfrm>
          <a:prstGeom prst="rect">
            <a:avLst/>
          </a:prstGeom>
        </p:spPr>
      </p:pic>
      <p:sp>
        <p:nvSpPr>
          <p:cNvPr id="5" name="Footer Placeholder 4"/>
          <p:cNvSpPr>
            <a:spLocks noGrp="1"/>
          </p:cNvSpPr>
          <p:nvPr>
            <p:ph type="ftr" sz="quarter" idx="11"/>
          </p:nvPr>
        </p:nvSpPr>
        <p:spPr>
          <a:xfrm>
            <a:off x="1465007" y="6017342"/>
            <a:ext cx="9202993" cy="762001"/>
          </a:xfrm>
        </p:spPr>
        <p:txBody>
          <a:bodyPr/>
          <a:lstStyle/>
          <a:p>
            <a:r>
              <a:rPr lang="en-GB" sz="2800" b="1" dirty="0" smtClean="0">
                <a:solidFill>
                  <a:schemeClr val="tx1"/>
                </a:solidFill>
              </a:rPr>
              <a:t>IBA Europe-Caucasus-Asia Forum, LONDON, September 2017</a:t>
            </a:r>
            <a:endParaRPr lang="en-GB" sz="2800" b="1" dirty="0">
              <a:solidFill>
                <a:schemeClr val="tx1"/>
              </a:solidFill>
            </a:endParaRPr>
          </a:p>
        </p:txBody>
      </p:sp>
      <p:pic>
        <p:nvPicPr>
          <p:cNvPr id="8" name="Picture 7" descr="1300.png"/>
          <p:cNvPicPr/>
          <p:nvPr/>
        </p:nvPicPr>
        <p:blipFill>
          <a:blip r:embed="rId4" cstate="print"/>
          <a:stretch>
            <a:fillRect/>
          </a:stretch>
        </p:blipFill>
        <p:spPr>
          <a:xfrm>
            <a:off x="2924120" y="2695204"/>
            <a:ext cx="643322" cy="647539"/>
          </a:xfrm>
          <a:prstGeom prst="rect">
            <a:avLst/>
          </a:prstGeom>
        </p:spPr>
      </p:pic>
      <p:pic>
        <p:nvPicPr>
          <p:cNvPr id="10"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27687" y="3725720"/>
            <a:ext cx="739091" cy="729562"/>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https://amcham.bg/wp-content/uploads/2016/10/official.png"/>
          <p:cNvPicPr/>
          <p:nvPr/>
        </p:nvPicPr>
        <p:blipFill>
          <a:blip r:embed="rId6" cstate="print"/>
          <a:srcRect/>
          <a:stretch>
            <a:fillRect/>
          </a:stretch>
        </p:blipFill>
        <p:spPr bwMode="auto">
          <a:xfrm>
            <a:off x="3540283" y="3187171"/>
            <a:ext cx="897328" cy="785773"/>
          </a:xfrm>
          <a:prstGeom prst="rect">
            <a:avLst/>
          </a:prstGeom>
          <a:noFill/>
          <a:ln w="9525">
            <a:noFill/>
            <a:miter lim="800000"/>
            <a:headEnd/>
            <a:tailEnd/>
          </a:ln>
        </p:spPr>
      </p:pic>
      <p:sp>
        <p:nvSpPr>
          <p:cNvPr id="12" name="Title 1"/>
          <p:cNvSpPr txBox="1">
            <a:spLocks/>
          </p:cNvSpPr>
          <p:nvPr/>
        </p:nvSpPr>
        <p:spPr>
          <a:xfrm>
            <a:off x="2898374" y="2268330"/>
            <a:ext cx="7791204" cy="3621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pPr>
            <a:endParaRPr lang="en-US" sz="1600" dirty="0" smtClean="0">
              <a:latin typeface="+mn-lt"/>
              <a:ea typeface="Calibri"/>
              <a:cs typeface="Times New Roman"/>
            </a:endParaRPr>
          </a:p>
          <a:p>
            <a:pPr algn="l">
              <a:lnSpc>
                <a:spcPct val="100000"/>
              </a:lnSpc>
              <a:spcBef>
                <a:spcPts val="0"/>
              </a:spcBef>
            </a:pPr>
            <a:endParaRPr lang="en-US" sz="1600" dirty="0">
              <a:latin typeface="+mn-lt"/>
              <a:ea typeface="Calibri"/>
              <a:cs typeface="Times New Roman"/>
            </a:endParaRPr>
          </a:p>
          <a:p>
            <a:pPr algn="l">
              <a:lnSpc>
                <a:spcPct val="100000"/>
              </a:lnSpc>
              <a:spcBef>
                <a:spcPts val="0"/>
              </a:spcBef>
            </a:pPr>
            <a:r>
              <a:rPr lang="en-US" sz="1600" dirty="0" smtClean="0">
                <a:latin typeface="+mn-lt"/>
                <a:ea typeface="Calibri"/>
                <a:cs typeface="Times New Roman"/>
              </a:rPr>
              <a:t>Partner EQE Control OOD, ABS Group </a:t>
            </a:r>
            <a:endParaRPr lang="en-GB" sz="1400" dirty="0">
              <a:solidFill>
                <a:schemeClr val="accent5"/>
              </a:solidFill>
              <a:latin typeface="+mn-lt"/>
            </a:endParaRPr>
          </a:p>
        </p:txBody>
      </p:sp>
      <p:sp>
        <p:nvSpPr>
          <p:cNvPr id="13" name="Title 1"/>
          <p:cNvSpPr txBox="1">
            <a:spLocks/>
          </p:cNvSpPr>
          <p:nvPr/>
        </p:nvSpPr>
        <p:spPr>
          <a:xfrm>
            <a:off x="4597068" y="3360605"/>
            <a:ext cx="6780334" cy="35798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800"/>
              </a:spcBef>
            </a:pPr>
            <a:r>
              <a:rPr lang="en-US" sz="1600" dirty="0" smtClean="0">
                <a:latin typeface="+mn-lt"/>
                <a:ea typeface="Calibri"/>
                <a:cs typeface="Times New Roman"/>
              </a:rPr>
              <a:t>DRBF Region 2 (</a:t>
            </a:r>
            <a:r>
              <a:rPr lang="en-US" sz="1600" dirty="0" smtClean="0">
                <a:latin typeface="+mn-lt"/>
                <a:ea typeface="Calibri"/>
                <a:cs typeface="Times New Roman"/>
              </a:rPr>
              <a:t>incl. ECA) </a:t>
            </a:r>
            <a:r>
              <a:rPr lang="en-US" sz="1600" dirty="0" smtClean="0">
                <a:latin typeface="+mn-lt"/>
                <a:ea typeface="Calibri"/>
                <a:cs typeface="Times New Roman"/>
              </a:rPr>
              <a:t>Board </a:t>
            </a:r>
            <a:r>
              <a:rPr lang="en-US" sz="1600" dirty="0" smtClean="0">
                <a:latin typeface="+mn-lt"/>
                <a:ea typeface="Calibri"/>
                <a:cs typeface="Times New Roman"/>
              </a:rPr>
              <a:t>Director &amp; Bulgaria CR</a:t>
            </a:r>
            <a:endParaRPr lang="en-GB" sz="1400" dirty="0">
              <a:solidFill>
                <a:schemeClr val="accent5"/>
              </a:solidFill>
              <a:latin typeface="+mn-lt"/>
            </a:endParaRPr>
          </a:p>
        </p:txBody>
      </p:sp>
      <p:sp>
        <p:nvSpPr>
          <p:cNvPr id="14" name="Title 1"/>
          <p:cNvSpPr txBox="1">
            <a:spLocks/>
          </p:cNvSpPr>
          <p:nvPr/>
        </p:nvSpPr>
        <p:spPr>
          <a:xfrm>
            <a:off x="5427748" y="3947239"/>
            <a:ext cx="6410900" cy="34569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800"/>
              </a:spcBef>
            </a:pPr>
            <a:r>
              <a:rPr lang="en-US" sz="1600" dirty="0" smtClean="0">
                <a:latin typeface="+mn-lt"/>
                <a:ea typeface="Calibri"/>
                <a:cs typeface="Times New Roman"/>
              </a:rPr>
              <a:t>Bulgarian Society of Construction Law Chair</a:t>
            </a:r>
            <a:endParaRPr lang="en-GB" sz="1400" dirty="0">
              <a:solidFill>
                <a:schemeClr val="accent5"/>
              </a:solidFill>
              <a:latin typeface="+mn-lt"/>
            </a:endParaRPr>
          </a:p>
        </p:txBody>
      </p:sp>
      <p:sp>
        <p:nvSpPr>
          <p:cNvPr id="15" name="Title 1"/>
          <p:cNvSpPr txBox="1">
            <a:spLocks/>
          </p:cNvSpPr>
          <p:nvPr/>
        </p:nvSpPr>
        <p:spPr>
          <a:xfrm>
            <a:off x="3680605" y="2771398"/>
            <a:ext cx="7791204" cy="37458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1800"/>
              </a:spcBef>
            </a:pPr>
            <a:r>
              <a:rPr lang="en-US" sz="1600" dirty="0" smtClean="0">
                <a:latin typeface="+mn-lt"/>
                <a:ea typeface="Calibri"/>
                <a:cs typeface="Times New Roman"/>
              </a:rPr>
              <a:t>FIDIC Accredited Adjudicator &amp; Module </a:t>
            </a:r>
            <a:r>
              <a:rPr lang="en-US" sz="1600" dirty="0">
                <a:latin typeface="+mn-lt"/>
                <a:ea typeface="Calibri"/>
                <a:cs typeface="Times New Roman"/>
              </a:rPr>
              <a:t>1 </a:t>
            </a:r>
            <a:r>
              <a:rPr lang="en-US" sz="1600" dirty="0" smtClean="0">
                <a:latin typeface="+mn-lt"/>
                <a:ea typeface="Calibri"/>
                <a:cs typeface="Times New Roman"/>
              </a:rPr>
              <a:t>Trainer</a:t>
            </a:r>
            <a:endParaRPr lang="en-GB" sz="1400" dirty="0">
              <a:solidFill>
                <a:schemeClr val="accent5"/>
              </a:solidFill>
              <a:latin typeface="+mn-lt"/>
            </a:endParaRPr>
          </a:p>
        </p:txBody>
      </p:sp>
      <p:pic>
        <p:nvPicPr>
          <p:cNvPr id="16" name="Picture 15"/>
          <p:cNvPicPr/>
          <p:nvPr/>
        </p:nvPicPr>
        <p:blipFill>
          <a:blip r:embed="rId7" cstate="print">
            <a:extLst>
              <a:ext uri="{28A0092B-C50C-407E-A947-70E740481C1C}">
                <a14:useLocalDpi xmlns:a14="http://schemas.microsoft.com/office/drawing/2010/main" xmlns="" val="0"/>
              </a:ext>
            </a:extLst>
          </a:blip>
          <a:stretch>
            <a:fillRect/>
          </a:stretch>
        </p:blipFill>
        <p:spPr>
          <a:xfrm>
            <a:off x="2137723" y="2192656"/>
            <a:ext cx="760651" cy="567804"/>
          </a:xfrm>
          <a:prstGeom prst="rect">
            <a:avLst/>
          </a:prstGeom>
        </p:spPr>
      </p:pic>
    </p:spTree>
    <p:extLst>
      <p:ext uri="{BB962C8B-B14F-4D97-AF65-F5344CB8AC3E}">
        <p14:creationId xmlns:p14="http://schemas.microsoft.com/office/powerpoint/2010/main" xmlns="" val="119133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schemeClr val="tx1"/>
                </a:solidFill>
              </a:rPr>
              <a:t>IBA Europe-Caucasus-Asia Forum, LONDON, September 2017</a:t>
            </a:r>
            <a:endParaRPr lang="en-GB" sz="2000" b="1" dirty="0">
              <a:solidFill>
                <a:schemeClr val="tx1"/>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11" name="Title 1"/>
          <p:cNvSpPr txBox="1">
            <a:spLocks/>
          </p:cNvSpPr>
          <p:nvPr/>
        </p:nvSpPr>
        <p:spPr>
          <a:xfrm>
            <a:off x="589370" y="1157161"/>
            <a:ext cx="10909412" cy="438588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t> </a:t>
            </a:r>
            <a:endParaRPr lang="bg-BG" sz="1800" dirty="0"/>
          </a:p>
          <a:p>
            <a:pPr lvl="0"/>
            <a:r>
              <a:rPr lang="en-GB" sz="2800" b="1" dirty="0">
                <a:solidFill>
                  <a:srgbClr val="7030A0"/>
                </a:solidFill>
              </a:rPr>
              <a:t>What is a Dispute Board</a:t>
            </a:r>
            <a:r>
              <a:rPr lang="en-GB" sz="2800" b="1" dirty="0" smtClean="0">
                <a:solidFill>
                  <a:srgbClr val="7030A0"/>
                </a:solidFill>
              </a:rPr>
              <a:t>?</a:t>
            </a:r>
          </a:p>
          <a:p>
            <a:pPr lvl="0"/>
            <a:endParaRPr lang="en-GB" sz="2000" b="1" dirty="0" smtClean="0"/>
          </a:p>
          <a:p>
            <a:pPr lvl="0" algn="just"/>
            <a:r>
              <a:rPr lang="en-GB" sz="2800" b="1" dirty="0" smtClean="0">
                <a:solidFill>
                  <a:schemeClr val="accent5"/>
                </a:solidFill>
              </a:rPr>
              <a:t>A </a:t>
            </a:r>
            <a:r>
              <a:rPr lang="en-GB" sz="2800" b="1" dirty="0">
                <a:solidFill>
                  <a:schemeClr val="accent5"/>
                </a:solidFill>
              </a:rPr>
              <a:t>creature of the contract, established as an </a:t>
            </a:r>
            <a:r>
              <a:rPr lang="en-GB" sz="2800" b="1" dirty="0" smtClean="0">
                <a:solidFill>
                  <a:schemeClr val="accent5"/>
                </a:solidFill>
              </a:rPr>
              <a:t>ADR device </a:t>
            </a:r>
            <a:r>
              <a:rPr lang="en-GB" sz="2800" b="1" dirty="0">
                <a:solidFill>
                  <a:schemeClr val="accent5"/>
                </a:solidFill>
              </a:rPr>
              <a:t>in action during the project </a:t>
            </a:r>
            <a:r>
              <a:rPr lang="en-GB" sz="2800" b="1" dirty="0" smtClean="0">
                <a:solidFill>
                  <a:schemeClr val="accent5"/>
                </a:solidFill>
              </a:rPr>
              <a:t>implementation:</a:t>
            </a:r>
          </a:p>
          <a:p>
            <a:pPr lvl="0"/>
            <a:endParaRPr lang="bg-BG" sz="1800" dirty="0"/>
          </a:p>
          <a:p>
            <a:pPr algn="just">
              <a:lnSpc>
                <a:spcPct val="100000"/>
              </a:lnSpc>
            </a:pPr>
            <a:r>
              <a:rPr lang="en-GB" sz="1800" i="1" dirty="0"/>
              <a:t>“The term ‘dispute board’ is a generic term that includes (a) the dispute review board, which is a device that originated in the USA (and continues to be used most often there) and which provides non-binding recommendations; (b) the dispute adjudication board, which emerged from the earlier USA model, and which provides a decision that has interim-binding force and which is used most everywhere else in the world except the USA; and (c) the combined dispute board (CDB), which is a hybrid of dispute review boards and dispute adjudication boards and was created by the ICC in 2004. Various other terms have been used, such as dispute settlement panel, dispute mediation board, dispute avoidance panel, dispute resolution board, and dispute conciliation panel. Fundamentally these different varieties of dispute review devices are the same, each providing early adjudication based on the contractual bargain between the parties.”</a:t>
            </a:r>
            <a:endParaRPr lang="bg-BG" sz="1800" dirty="0"/>
          </a:p>
          <a:p>
            <a:endParaRPr lang="en-US" sz="1200" dirty="0" smtClean="0"/>
          </a:p>
          <a:p>
            <a:pPr>
              <a:lnSpc>
                <a:spcPct val="100000"/>
              </a:lnSpc>
            </a:pPr>
            <a:r>
              <a:rPr lang="en-US" sz="1200" dirty="0" smtClean="0">
                <a:latin typeface="+mn-lt"/>
              </a:rPr>
              <a:t>Cyril </a:t>
            </a:r>
            <a:r>
              <a:rPr lang="en-US" sz="1200" dirty="0" err="1">
                <a:latin typeface="+mn-lt"/>
              </a:rPr>
              <a:t>Chern</a:t>
            </a:r>
            <a:r>
              <a:rPr lang="en-US" sz="1200" dirty="0">
                <a:latin typeface="+mn-lt"/>
              </a:rPr>
              <a:t>,</a:t>
            </a:r>
            <a:r>
              <a:rPr lang="en-US" sz="1200" i="1" dirty="0">
                <a:latin typeface="+mn-lt"/>
              </a:rPr>
              <a:t> </a:t>
            </a:r>
            <a:r>
              <a:rPr lang="en-US" sz="1200" i="1" dirty="0" err="1">
                <a:latin typeface="+mn-lt"/>
              </a:rPr>
              <a:t>Chern</a:t>
            </a:r>
            <a:r>
              <a:rPr lang="en-US" sz="1200" i="1" dirty="0">
                <a:latin typeface="+mn-lt"/>
              </a:rPr>
              <a:t> on Dispute Boards: Practice and Procedure</a:t>
            </a:r>
            <a:r>
              <a:rPr lang="en-US" sz="1200" dirty="0">
                <a:latin typeface="+mn-lt"/>
              </a:rPr>
              <a:t> (</a:t>
            </a:r>
            <a:r>
              <a:rPr lang="en-US" sz="1200" dirty="0" err="1">
                <a:latin typeface="+mn-lt"/>
              </a:rPr>
              <a:t>Informa</a:t>
            </a:r>
            <a:r>
              <a:rPr lang="en-US" sz="1200" dirty="0">
                <a:latin typeface="+mn-lt"/>
              </a:rPr>
              <a:t> Law Third Ed 2015 </a:t>
            </a:r>
            <a:r>
              <a:rPr lang="en-US" sz="1200" dirty="0" err="1">
                <a:latin typeface="+mn-lt"/>
              </a:rPr>
              <a:t>eISBN</a:t>
            </a:r>
            <a:r>
              <a:rPr lang="en-US" sz="1200" dirty="0">
                <a:latin typeface="+mn-lt"/>
              </a:rPr>
              <a:t>: 978-1-315-75661-5) 41</a:t>
            </a:r>
            <a:endParaRPr lang="bg-BG" sz="1200" i="1" dirty="0">
              <a:latin typeface="+mn-lt"/>
            </a:endParaRPr>
          </a:p>
        </p:txBody>
      </p:sp>
    </p:spTree>
    <p:extLst>
      <p:ext uri="{BB962C8B-B14F-4D97-AF65-F5344CB8AC3E}">
        <p14:creationId xmlns:p14="http://schemas.microsoft.com/office/powerpoint/2010/main" xmlns="" val="2924174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schemeClr val="tx1"/>
                </a:solidFill>
              </a:rPr>
              <a:t>IBA Europe-Caucasus-Asia Forum, LONDON, September 2017</a:t>
            </a:r>
            <a:endParaRPr lang="en-GB" sz="2000" b="1" dirty="0">
              <a:solidFill>
                <a:schemeClr val="tx1"/>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11" name="Title 1"/>
          <p:cNvSpPr txBox="1">
            <a:spLocks/>
          </p:cNvSpPr>
          <p:nvPr/>
        </p:nvSpPr>
        <p:spPr>
          <a:xfrm>
            <a:off x="589370" y="1157161"/>
            <a:ext cx="10909412" cy="438588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t> </a:t>
            </a:r>
            <a:endParaRPr lang="bg-BG" sz="1800" dirty="0"/>
          </a:p>
          <a:p>
            <a:r>
              <a:rPr lang="en-GB" sz="2800" b="1" dirty="0">
                <a:solidFill>
                  <a:srgbClr val="7030A0"/>
                </a:solidFill>
              </a:rPr>
              <a:t>What is the story of the Dispute Boards</a:t>
            </a:r>
            <a:r>
              <a:rPr lang="en-GB" sz="2800" b="1" dirty="0" smtClean="0">
                <a:solidFill>
                  <a:srgbClr val="7030A0"/>
                </a:solidFill>
              </a:rPr>
              <a:t>?</a:t>
            </a:r>
          </a:p>
          <a:p>
            <a:endParaRPr lang="en-GB" sz="2800" b="1" dirty="0">
              <a:solidFill>
                <a:srgbClr val="7030A0"/>
              </a:solidFill>
            </a:endParaRPr>
          </a:p>
          <a:p>
            <a:pPr algn="just"/>
            <a:r>
              <a:rPr lang="en-GB" sz="2800" b="1" dirty="0">
                <a:solidFill>
                  <a:schemeClr val="accent5"/>
                </a:solidFill>
              </a:rPr>
              <a:t>The </a:t>
            </a:r>
            <a:r>
              <a:rPr lang="en-GB" sz="2800" b="1" dirty="0">
                <a:solidFill>
                  <a:srgbClr val="00B050"/>
                </a:solidFill>
              </a:rPr>
              <a:t>Dispute Resolution Board Foundation (DRBF)</a:t>
            </a:r>
            <a:r>
              <a:rPr lang="en-GB" sz="2800" b="1" dirty="0">
                <a:solidFill>
                  <a:schemeClr val="accent5"/>
                </a:solidFill>
              </a:rPr>
              <a:t> has gathered information about the use of Dispute Boards since </a:t>
            </a:r>
            <a:r>
              <a:rPr lang="en-GB" sz="2800" b="1" dirty="0">
                <a:solidFill>
                  <a:srgbClr val="00B050"/>
                </a:solidFill>
              </a:rPr>
              <a:t>1982</a:t>
            </a:r>
            <a:r>
              <a:rPr lang="en-GB" sz="2800" b="1" dirty="0">
                <a:solidFill>
                  <a:schemeClr val="accent5"/>
                </a:solidFill>
              </a:rPr>
              <a:t>. </a:t>
            </a:r>
            <a:endParaRPr lang="en-GB" sz="2800" b="1" dirty="0" smtClean="0">
              <a:solidFill>
                <a:schemeClr val="accent5"/>
              </a:solidFill>
            </a:endParaRPr>
          </a:p>
          <a:p>
            <a:pPr algn="just"/>
            <a:endParaRPr lang="en-GB" sz="2800" b="1" dirty="0">
              <a:solidFill>
                <a:schemeClr val="accent5"/>
              </a:solidFill>
            </a:endParaRPr>
          </a:p>
          <a:p>
            <a:pPr algn="just"/>
            <a:r>
              <a:rPr lang="en-GB" sz="2800" b="1" dirty="0" smtClean="0">
                <a:solidFill>
                  <a:schemeClr val="accent5"/>
                </a:solidFill>
              </a:rPr>
              <a:t>The </a:t>
            </a:r>
            <a:r>
              <a:rPr lang="en-GB" sz="2800" b="1" dirty="0">
                <a:solidFill>
                  <a:schemeClr val="accent5"/>
                </a:solidFill>
              </a:rPr>
              <a:t>data shows the depth and breadth of the process being used worldwide for numerous types of projects of varying size. </a:t>
            </a:r>
            <a:endParaRPr lang="en-GB" sz="2800" b="1" dirty="0" smtClean="0">
              <a:solidFill>
                <a:schemeClr val="accent5"/>
              </a:solidFill>
            </a:endParaRPr>
          </a:p>
          <a:p>
            <a:pPr algn="just"/>
            <a:endParaRPr lang="en-GB" sz="2800" b="1" dirty="0">
              <a:solidFill>
                <a:schemeClr val="accent5"/>
              </a:solidFill>
            </a:endParaRPr>
          </a:p>
          <a:p>
            <a:pPr algn="just"/>
            <a:r>
              <a:rPr lang="en-GB" sz="2800" b="1" dirty="0" smtClean="0">
                <a:solidFill>
                  <a:schemeClr val="accent5"/>
                </a:solidFill>
              </a:rPr>
              <a:t>The </a:t>
            </a:r>
            <a:r>
              <a:rPr lang="en-GB" sz="2800" b="1" dirty="0">
                <a:solidFill>
                  <a:schemeClr val="accent5"/>
                </a:solidFill>
              </a:rPr>
              <a:t>database available online includes about 3000 projects in all </a:t>
            </a:r>
            <a:r>
              <a:rPr lang="en-GB" sz="2800" b="1" dirty="0" smtClean="0">
                <a:solidFill>
                  <a:schemeClr val="accent5"/>
                </a:solidFill>
              </a:rPr>
              <a:t>continents:</a:t>
            </a:r>
          </a:p>
          <a:p>
            <a:pPr algn="just"/>
            <a:endParaRPr lang="en-GB" sz="1600" u="sng" dirty="0" smtClean="0">
              <a:hlinkClick r:id="rId7"/>
            </a:endParaRPr>
          </a:p>
          <a:p>
            <a:pPr algn="just"/>
            <a:endParaRPr lang="en-GB" sz="1600" u="sng" dirty="0">
              <a:hlinkClick r:id="rId7"/>
            </a:endParaRPr>
          </a:p>
          <a:p>
            <a:pPr algn="just"/>
            <a:r>
              <a:rPr lang="en-GB" sz="2400" u="sng" dirty="0" smtClean="0">
                <a:hlinkClick r:id="rId7"/>
              </a:rPr>
              <a:t>https</a:t>
            </a:r>
            <a:r>
              <a:rPr lang="en-GB" sz="2400" u="sng" dirty="0">
                <a:hlinkClick r:id="rId7"/>
              </a:rPr>
              <a:t>://drb.org/publications-data/drb-database/</a:t>
            </a:r>
            <a:r>
              <a:rPr lang="en-GB" sz="1600" dirty="0"/>
              <a:t> </a:t>
            </a:r>
            <a:r>
              <a:rPr lang="bg-BG" sz="1600" b="1" dirty="0" smtClean="0">
                <a:solidFill>
                  <a:schemeClr val="accent5"/>
                </a:solidFill>
              </a:rPr>
              <a:t> </a:t>
            </a:r>
            <a:endParaRPr lang="en-GB" sz="1600" b="1" dirty="0" smtClean="0">
              <a:solidFill>
                <a:schemeClr val="accent5"/>
              </a:solidFill>
            </a:endParaRPr>
          </a:p>
          <a:p>
            <a:pPr lvl="0"/>
            <a:endParaRPr lang="bg-BG" sz="1800" dirty="0"/>
          </a:p>
          <a:p>
            <a:endParaRPr lang="en-US" sz="1200" dirty="0" smtClean="0"/>
          </a:p>
        </p:txBody>
      </p:sp>
    </p:spTree>
    <p:extLst>
      <p:ext uri="{BB962C8B-B14F-4D97-AF65-F5344CB8AC3E}">
        <p14:creationId xmlns:p14="http://schemas.microsoft.com/office/powerpoint/2010/main" xmlns="" val="1098208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schemeClr val="tx1"/>
                </a:solidFill>
              </a:rPr>
              <a:t>IBA Europe-Caucasus-Asia Forum, LONDON, September 2017</a:t>
            </a:r>
            <a:endParaRPr lang="en-GB" sz="2000" b="1" dirty="0">
              <a:solidFill>
                <a:schemeClr val="tx1"/>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graphicFrame>
        <p:nvGraphicFramePr>
          <p:cNvPr id="8" name="Diagram 7"/>
          <p:cNvGraphicFramePr/>
          <p:nvPr>
            <p:extLst>
              <p:ext uri="{D42A27DB-BD31-4B8C-83A1-F6EECF244321}">
                <p14:modId xmlns:p14="http://schemas.microsoft.com/office/powerpoint/2010/main" xmlns="" val="1364641992"/>
              </p:ext>
            </p:extLst>
          </p:nvPr>
        </p:nvGraphicFramePr>
        <p:xfrm>
          <a:off x="1222747" y="1196340"/>
          <a:ext cx="10168794" cy="50521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21928906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schemeClr val="tx1"/>
                </a:solidFill>
              </a:rPr>
              <a:t>IBA Europe-Caucasus-Asia Forum, LONDON, September 2017</a:t>
            </a:r>
            <a:endParaRPr lang="en-GB" sz="2000" b="1" dirty="0">
              <a:solidFill>
                <a:schemeClr val="tx1"/>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589370" y="1157161"/>
            <a:ext cx="10909412" cy="438588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t> </a:t>
            </a:r>
            <a:endParaRPr lang="bg-BG" sz="1800" dirty="0"/>
          </a:p>
          <a:p>
            <a:pPr algn="just"/>
            <a:r>
              <a:rPr lang="en-GB" sz="2800" b="1" dirty="0">
                <a:solidFill>
                  <a:schemeClr val="accent5"/>
                </a:solidFill>
              </a:rPr>
              <a:t>The DRBF statistics shows the DB success: </a:t>
            </a:r>
            <a:endParaRPr lang="bg-BG" sz="2800" b="1" dirty="0">
              <a:solidFill>
                <a:schemeClr val="accent5"/>
              </a:solidFill>
            </a:endParaRPr>
          </a:p>
          <a:p>
            <a:pPr algn="just"/>
            <a:r>
              <a:rPr lang="en-GB" sz="2800" b="1" dirty="0">
                <a:solidFill>
                  <a:srgbClr val="7030A0"/>
                </a:solidFill>
              </a:rPr>
              <a:t>Over 98% of matters going to the DB do not go on to later arbitration or litigation</a:t>
            </a:r>
            <a:r>
              <a:rPr lang="en-GB" sz="2800" b="1" dirty="0" smtClean="0">
                <a:solidFill>
                  <a:srgbClr val="7030A0"/>
                </a:solidFill>
              </a:rPr>
              <a:t>.</a:t>
            </a:r>
          </a:p>
          <a:p>
            <a:pPr algn="just"/>
            <a:endParaRPr lang="bg-BG" sz="2800" b="1" dirty="0">
              <a:solidFill>
                <a:srgbClr val="7030A0"/>
              </a:solidFill>
            </a:endParaRPr>
          </a:p>
          <a:p>
            <a:pPr algn="just"/>
            <a:r>
              <a:rPr lang="en-GB" sz="2800" b="1" dirty="0">
                <a:solidFill>
                  <a:schemeClr val="accent5"/>
                </a:solidFill>
              </a:rPr>
              <a:t>In case the disputes are refereed to arbitration/ litigation, the DB determination is considered as reliable expert evidence and confirmed in most </a:t>
            </a:r>
            <a:r>
              <a:rPr lang="en-GB" sz="2800" b="1" dirty="0" smtClean="0">
                <a:solidFill>
                  <a:schemeClr val="accent5"/>
                </a:solidFill>
              </a:rPr>
              <a:t>cases.</a:t>
            </a:r>
            <a:endParaRPr lang="en-GB" sz="2800" b="1" dirty="0">
              <a:solidFill>
                <a:schemeClr val="accent5"/>
              </a:solidFill>
            </a:endParaRPr>
          </a:p>
          <a:p>
            <a:pPr algn="just"/>
            <a:endParaRPr lang="en-GB" sz="1600" u="sng" dirty="0" smtClean="0"/>
          </a:p>
          <a:p>
            <a:pPr algn="just"/>
            <a:endParaRPr lang="en-GB" sz="1600" u="sng" dirty="0" smtClean="0"/>
          </a:p>
        </p:txBody>
      </p:sp>
    </p:spTree>
    <p:extLst>
      <p:ext uri="{BB962C8B-B14F-4D97-AF65-F5344CB8AC3E}">
        <p14:creationId xmlns:p14="http://schemas.microsoft.com/office/powerpoint/2010/main" xmlns="" val="3970077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11" name="Title 1"/>
          <p:cNvSpPr txBox="1">
            <a:spLocks/>
          </p:cNvSpPr>
          <p:nvPr/>
        </p:nvSpPr>
        <p:spPr>
          <a:xfrm>
            <a:off x="543209" y="1092149"/>
            <a:ext cx="11055162" cy="1506196"/>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endParaRPr lang="bg-BG" sz="1800" dirty="0">
              <a:solidFill>
                <a:prstClr val="black"/>
              </a:solidFill>
            </a:endParaRPr>
          </a:p>
          <a:p>
            <a:pPr>
              <a:lnSpc>
                <a:spcPct val="100000"/>
              </a:lnSpc>
              <a:spcBef>
                <a:spcPts val="600"/>
              </a:spcBef>
              <a:spcAft>
                <a:spcPts val="600"/>
              </a:spcAft>
            </a:pPr>
            <a:r>
              <a:rPr lang="en-GB" sz="2800" b="1" dirty="0">
                <a:solidFill>
                  <a:srgbClr val="7030A0"/>
                </a:solidFill>
              </a:rPr>
              <a:t>How are the Dispute Boards in the FIDIC Conditions of Contract working</a:t>
            </a:r>
            <a:r>
              <a:rPr lang="en-GB" sz="2800" b="1" dirty="0" smtClean="0">
                <a:solidFill>
                  <a:srgbClr val="7030A0"/>
                </a:solidFill>
              </a:rPr>
              <a:t>?</a:t>
            </a:r>
          </a:p>
          <a:p>
            <a:pPr>
              <a:lnSpc>
                <a:spcPct val="100000"/>
              </a:lnSpc>
              <a:spcBef>
                <a:spcPts val="600"/>
              </a:spcBef>
            </a:pPr>
            <a:r>
              <a:rPr lang="en-GB" sz="2400" dirty="0" smtClean="0">
                <a:solidFill>
                  <a:srgbClr val="0070C0"/>
                </a:solidFill>
              </a:rPr>
              <a:t>In the 1999 Books for major projects </a:t>
            </a:r>
            <a:r>
              <a:rPr lang="en-GB" sz="2400" dirty="0" smtClean="0">
                <a:solidFill>
                  <a:srgbClr val="0070C0"/>
                </a:solidFill>
              </a:rPr>
              <a:t>FIDIC included the dispute </a:t>
            </a:r>
            <a:r>
              <a:rPr lang="en-GB" sz="2400" b="1" u="sng" dirty="0" smtClean="0">
                <a:solidFill>
                  <a:srgbClr val="0070C0"/>
                </a:solidFill>
              </a:rPr>
              <a:t>adjudication</a:t>
            </a:r>
            <a:r>
              <a:rPr lang="en-GB" sz="2400" dirty="0" smtClean="0">
                <a:solidFill>
                  <a:srgbClr val="0070C0"/>
                </a:solidFill>
              </a:rPr>
              <a:t> </a:t>
            </a:r>
            <a:r>
              <a:rPr lang="en-GB" sz="2400" dirty="0" smtClean="0">
                <a:solidFill>
                  <a:srgbClr val="0070C0"/>
                </a:solidFill>
              </a:rPr>
              <a:t>procedure: </a:t>
            </a:r>
            <a:endParaRPr lang="en-GB" sz="2400" dirty="0" smtClean="0">
              <a:solidFill>
                <a:srgbClr val="0070C0"/>
              </a:solidFill>
            </a:endParaRPr>
          </a:p>
          <a:p>
            <a:pPr>
              <a:lnSpc>
                <a:spcPct val="100000"/>
              </a:lnSpc>
              <a:spcBef>
                <a:spcPts val="600"/>
              </a:spcBef>
            </a:pPr>
            <a:r>
              <a:rPr lang="en-GB" sz="2400" dirty="0" smtClean="0">
                <a:solidFill>
                  <a:srgbClr val="0070C0"/>
                </a:solidFill>
              </a:rPr>
              <a:t>SC 20.2: “</a:t>
            </a:r>
            <a:r>
              <a:rPr lang="en-GB" sz="2400" b="1" i="1" dirty="0" smtClean="0">
                <a:solidFill>
                  <a:srgbClr val="0070C0"/>
                </a:solidFill>
              </a:rPr>
              <a:t>Disputes shall be </a:t>
            </a:r>
            <a:r>
              <a:rPr lang="en-GB" sz="2400" b="1" i="1" dirty="0" smtClean="0">
                <a:solidFill>
                  <a:srgbClr val="0070C0"/>
                </a:solidFill>
              </a:rPr>
              <a:t>adjudicated </a:t>
            </a:r>
            <a:r>
              <a:rPr lang="en-GB" sz="2400" b="1" i="1" dirty="0" smtClean="0">
                <a:solidFill>
                  <a:srgbClr val="0070C0"/>
                </a:solidFill>
              </a:rPr>
              <a:t>by a DAB in accordance </a:t>
            </a:r>
            <a:r>
              <a:rPr lang="en-GB" sz="2400" b="1" i="1" dirty="0" smtClean="0">
                <a:solidFill>
                  <a:srgbClr val="0070C0"/>
                </a:solidFill>
              </a:rPr>
              <a:t>with Sub-Clause </a:t>
            </a:r>
            <a:r>
              <a:rPr lang="en-GB" sz="2400" b="1" i="1" dirty="0" smtClean="0">
                <a:solidFill>
                  <a:srgbClr val="0070C0"/>
                </a:solidFill>
              </a:rPr>
              <a:t>20.4</a:t>
            </a:r>
            <a:r>
              <a:rPr lang="en-GB" sz="2400" dirty="0" smtClean="0">
                <a:solidFill>
                  <a:srgbClr val="0070C0"/>
                </a:solidFill>
              </a:rPr>
              <a:t>”.</a:t>
            </a:r>
            <a:endParaRPr lang="bg-BG" sz="2400" dirty="0" smtClean="0">
              <a:solidFill>
                <a:srgbClr val="0070C0"/>
              </a:solidFill>
            </a:endParaRPr>
          </a:p>
          <a:p>
            <a:endParaRPr lang="en-US" sz="1200" dirty="0" smtClean="0">
              <a:solidFill>
                <a:prstClr val="black"/>
              </a:solidFill>
            </a:endParaRPr>
          </a:p>
        </p:txBody>
      </p:sp>
      <p:pic>
        <p:nvPicPr>
          <p:cNvPr id="9" name="Picture 8"/>
          <p:cNvPicPr/>
          <p:nvPr/>
        </p:nvPicPr>
        <p:blipFill>
          <a:blip r:embed="rId7" cstate="print">
            <a:extLst>
              <a:ext uri="{28A0092B-C50C-407E-A947-70E740481C1C}">
                <a14:useLocalDpi xmlns:a14="http://schemas.microsoft.com/office/drawing/2010/main" xmlns="" val="0"/>
              </a:ext>
            </a:extLst>
          </a:blip>
          <a:stretch>
            <a:fillRect/>
          </a:stretch>
        </p:blipFill>
        <p:spPr>
          <a:xfrm>
            <a:off x="1639642" y="2935662"/>
            <a:ext cx="1022985" cy="1369060"/>
          </a:xfrm>
          <a:prstGeom prst="rect">
            <a:avLst/>
          </a:prstGeom>
        </p:spPr>
      </p:pic>
      <p:pic>
        <p:nvPicPr>
          <p:cNvPr id="10" name="Picture 9"/>
          <p:cNvPicPr/>
          <p:nvPr/>
        </p:nvPicPr>
        <p:blipFill>
          <a:blip r:embed="rId8" cstate="print">
            <a:extLst>
              <a:ext uri="{28A0092B-C50C-407E-A947-70E740481C1C}">
                <a14:useLocalDpi xmlns:a14="http://schemas.microsoft.com/office/drawing/2010/main" xmlns="" val="0"/>
              </a:ext>
            </a:extLst>
          </a:blip>
          <a:stretch>
            <a:fillRect/>
          </a:stretch>
        </p:blipFill>
        <p:spPr>
          <a:xfrm>
            <a:off x="7107957" y="2924347"/>
            <a:ext cx="969010" cy="1368425"/>
          </a:xfrm>
          <a:prstGeom prst="rect">
            <a:avLst/>
          </a:prstGeom>
        </p:spPr>
      </p:pic>
      <p:pic>
        <p:nvPicPr>
          <p:cNvPr id="12" name="Picture 11"/>
          <p:cNvPicPr/>
          <p:nvPr/>
        </p:nvPicPr>
        <p:blipFill>
          <a:blip r:embed="rId9" cstate="print">
            <a:extLst>
              <a:ext uri="{28A0092B-C50C-407E-A947-70E740481C1C}">
                <a14:useLocalDpi xmlns:a14="http://schemas.microsoft.com/office/drawing/2010/main" xmlns="" val="0"/>
              </a:ext>
            </a:extLst>
          </a:blip>
          <a:stretch>
            <a:fillRect/>
          </a:stretch>
        </p:blipFill>
        <p:spPr>
          <a:xfrm>
            <a:off x="8148414" y="3304593"/>
            <a:ext cx="970915" cy="1377315"/>
          </a:xfrm>
          <a:prstGeom prst="rect">
            <a:avLst/>
          </a:prstGeom>
        </p:spPr>
      </p:pic>
      <p:pic>
        <p:nvPicPr>
          <p:cNvPr id="14" name="Picture 4" descr="Image result for fidic MDB harmonised edition 2006 image"/>
          <p:cNvPicPr>
            <a:picLocks noChangeAspect="1" noChangeArrowheads="1"/>
          </p:cNvPicPr>
          <p:nvPr/>
        </p:nvPicPr>
        <p:blipFill>
          <a:blip r:embed="rId10" cstate="print"/>
          <a:srcRect/>
          <a:stretch>
            <a:fillRect/>
          </a:stretch>
        </p:blipFill>
        <p:spPr bwMode="auto">
          <a:xfrm>
            <a:off x="2712377" y="3243479"/>
            <a:ext cx="967287" cy="1369060"/>
          </a:xfrm>
          <a:prstGeom prst="rect">
            <a:avLst/>
          </a:prstGeom>
          <a:noFill/>
        </p:spPr>
      </p:pic>
      <p:sp>
        <p:nvSpPr>
          <p:cNvPr id="31745" name="Rectangle 1"/>
          <p:cNvSpPr>
            <a:spLocks noChangeArrowheads="1"/>
          </p:cNvSpPr>
          <p:nvPr/>
        </p:nvSpPr>
        <p:spPr bwMode="auto">
          <a:xfrm>
            <a:off x="1674891" y="4839790"/>
            <a:ext cx="1129570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0" u="none" strike="noStrike" cap="none" normalizeH="0" baseline="0" dirty="0" smtClean="0">
                <a:ln>
                  <a:noFill/>
                </a:ln>
                <a:solidFill>
                  <a:schemeClr val="tx1"/>
                </a:solidFill>
                <a:effectLst/>
                <a:ea typeface="Calibri" pitchFamily="34" charset="0"/>
                <a:cs typeface="Times New Roman" pitchFamily="18" charset="0"/>
              </a:rPr>
              <a:t>Standing DAB                                                           Ad hoc DAB</a:t>
            </a:r>
            <a:endParaRPr kumimoji="0" lang="bg-BG" sz="24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g-BG" sz="1800" b="0" i="0" u="none" strike="noStrike" cap="none" normalizeH="0" baseline="0" dirty="0" smtClean="0">
                <a:ln>
                  <a:noFill/>
                </a:ln>
                <a:solidFill>
                  <a:schemeClr val="tx1"/>
                </a:solidFill>
                <a:effectLst/>
                <a:latin typeface="Arial" pitchFamily="34" charset="0"/>
                <a:cs typeface="Arial" pitchFamily="34" charset="0"/>
              </a:rPr>
              <a:t/>
            </a:r>
            <a:br>
              <a:rPr kumimoji="0" lang="bg-BG" sz="1800" b="0" i="0" u="none" strike="noStrike" cap="none" normalizeH="0" baseline="0" dirty="0" smtClean="0">
                <a:ln>
                  <a:noFill/>
                </a:ln>
                <a:solidFill>
                  <a:schemeClr val="tx1"/>
                </a:solidFill>
                <a:effectLst/>
                <a:latin typeface="Arial" pitchFamily="34" charset="0"/>
                <a:cs typeface="Arial" pitchFamily="34" charset="0"/>
              </a:rPr>
            </a:br>
            <a:endParaRPr kumimoji="0" lang="bg-BG"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746" name="Rectangle 2"/>
          <p:cNvSpPr>
            <a:spLocks noChangeArrowheads="1"/>
          </p:cNvSpPr>
          <p:nvPr/>
        </p:nvSpPr>
        <p:spPr bwMode="auto">
          <a:xfrm>
            <a:off x="0" y="457200"/>
            <a:ext cx="4022725" cy="6350"/>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bg-BG"/>
          </a:p>
        </p:txBody>
      </p:sp>
    </p:spTree>
    <p:extLst>
      <p:ext uri="{BB962C8B-B14F-4D97-AF65-F5344CB8AC3E}">
        <p14:creationId xmlns:p14="http://schemas.microsoft.com/office/powerpoint/2010/main" xmlns="" val="1529304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589370" y="2499360"/>
            <a:ext cx="4082218" cy="3095682"/>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endParaRPr lang="bg-BG" sz="1800" dirty="0">
              <a:solidFill>
                <a:prstClr val="black"/>
              </a:solidFill>
            </a:endParaRPr>
          </a:p>
          <a:p>
            <a:pPr lvl="0" algn="just"/>
            <a:endParaRPr lang="en-GB" sz="2400" dirty="0" smtClean="0">
              <a:solidFill>
                <a:srgbClr val="4472C4"/>
              </a:solidFill>
              <a:latin typeface="+mn-lt"/>
            </a:endParaRPr>
          </a:p>
          <a:p>
            <a:pPr lvl="0" algn="just"/>
            <a:r>
              <a:rPr lang="en-GB" sz="2400" dirty="0" smtClean="0">
                <a:solidFill>
                  <a:schemeClr val="accent4">
                    <a:lumMod val="75000"/>
                  </a:schemeClr>
                </a:solidFill>
                <a:effectLst>
                  <a:outerShdw blurRad="38100" dist="38100" dir="2700000" algn="tl">
                    <a:srgbClr val="000000">
                      <a:alpha val="43137"/>
                    </a:srgbClr>
                  </a:outerShdw>
                </a:effectLst>
                <a:latin typeface="+mn-lt"/>
              </a:rPr>
              <a:t>2008 Gold Book:</a:t>
            </a:r>
            <a:endParaRPr lang="en-GB" sz="2400" dirty="0" smtClean="0">
              <a:solidFill>
                <a:schemeClr val="accent4">
                  <a:lumMod val="75000"/>
                </a:schemeClr>
              </a:solidFill>
              <a:effectLst>
                <a:outerShdw blurRad="38100" dist="38100" dir="2700000" algn="tl">
                  <a:srgbClr val="000000">
                    <a:alpha val="43137"/>
                  </a:srgbClr>
                </a:outerShdw>
              </a:effectLst>
              <a:latin typeface="+mn-lt"/>
            </a:endParaRPr>
          </a:p>
          <a:p>
            <a:pPr lvl="0" algn="just"/>
            <a:r>
              <a:rPr lang="en-GB" sz="2000" b="1" dirty="0" smtClean="0">
                <a:solidFill>
                  <a:srgbClr val="7030A0"/>
                </a:solidFill>
                <a:latin typeface="+mn-lt"/>
              </a:rPr>
              <a:t>1 or 3 member standing </a:t>
            </a:r>
            <a:r>
              <a:rPr lang="en-GB" sz="2000" b="1" dirty="0">
                <a:solidFill>
                  <a:srgbClr val="7030A0"/>
                </a:solidFill>
                <a:latin typeface="+mn-lt"/>
              </a:rPr>
              <a:t>DAB </a:t>
            </a:r>
            <a:r>
              <a:rPr lang="en-GB" sz="2000" dirty="0" smtClean="0">
                <a:solidFill>
                  <a:srgbClr val="4472C4"/>
                </a:solidFill>
                <a:latin typeface="+mn-lt"/>
              </a:rPr>
              <a:t>before </a:t>
            </a:r>
            <a:r>
              <a:rPr lang="en-GB" sz="2000" dirty="0">
                <a:solidFill>
                  <a:srgbClr val="4472C4"/>
                </a:solidFill>
                <a:latin typeface="+mn-lt"/>
              </a:rPr>
              <a:t>the Commissioning </a:t>
            </a:r>
            <a:r>
              <a:rPr lang="en-GB" sz="2000" dirty="0" smtClean="0">
                <a:solidFill>
                  <a:srgbClr val="4472C4"/>
                </a:solidFill>
                <a:latin typeface="+mn-lt"/>
              </a:rPr>
              <a:t>Certificate; </a:t>
            </a:r>
          </a:p>
          <a:p>
            <a:pPr lvl="0" algn="just"/>
            <a:r>
              <a:rPr lang="en-GB" sz="2000" b="1" dirty="0" smtClean="0">
                <a:solidFill>
                  <a:srgbClr val="7030A0"/>
                </a:solidFill>
                <a:latin typeface="+mn-lt"/>
              </a:rPr>
              <a:t>1-person </a:t>
            </a:r>
            <a:r>
              <a:rPr lang="en-GB" sz="2000" b="1" dirty="0">
                <a:solidFill>
                  <a:srgbClr val="7030A0"/>
                </a:solidFill>
                <a:latin typeface="+mn-lt"/>
              </a:rPr>
              <a:t>standing Operation Service DAB </a:t>
            </a:r>
            <a:r>
              <a:rPr lang="en-GB" sz="2000" dirty="0">
                <a:solidFill>
                  <a:srgbClr val="4472C4"/>
                </a:solidFill>
                <a:latin typeface="+mn-lt"/>
              </a:rPr>
              <a:t>for </a:t>
            </a:r>
            <a:r>
              <a:rPr lang="en-GB" sz="2000" dirty="0" smtClean="0">
                <a:solidFill>
                  <a:srgbClr val="4472C4"/>
                </a:solidFill>
                <a:latin typeface="+mn-lt"/>
              </a:rPr>
              <a:t>a</a:t>
            </a:r>
            <a:r>
              <a:rPr lang="en-GB" sz="2000" dirty="0" smtClean="0">
                <a:solidFill>
                  <a:srgbClr val="4472C4"/>
                </a:solidFill>
              </a:rPr>
              <a:t> </a:t>
            </a:r>
            <a:r>
              <a:rPr lang="en-GB" sz="2000" dirty="0" smtClean="0">
                <a:solidFill>
                  <a:srgbClr val="4472C4"/>
                </a:solidFill>
                <a:latin typeface="+mn-lt"/>
              </a:rPr>
              <a:t>5y</a:t>
            </a:r>
            <a:r>
              <a:rPr lang="en-GB" sz="2000" dirty="0" smtClean="0">
                <a:solidFill>
                  <a:srgbClr val="4472C4"/>
                </a:solidFill>
                <a:latin typeface="+mn-lt"/>
              </a:rPr>
              <a:t> term;</a:t>
            </a:r>
          </a:p>
          <a:p>
            <a:pPr lvl="0" algn="just"/>
            <a:r>
              <a:rPr lang="en-GB" sz="2000" dirty="0" smtClean="0">
                <a:solidFill>
                  <a:srgbClr val="4472C4"/>
                </a:solidFill>
                <a:latin typeface="+mn-lt"/>
              </a:rPr>
              <a:t>may </a:t>
            </a:r>
            <a:r>
              <a:rPr lang="en-GB" sz="2000" dirty="0">
                <a:solidFill>
                  <a:srgbClr val="4472C4"/>
                </a:solidFill>
                <a:latin typeface="+mn-lt"/>
              </a:rPr>
              <a:t>be reappointed or new appointments follow in the next </a:t>
            </a:r>
            <a:r>
              <a:rPr lang="en-GB" sz="2000" dirty="0" smtClean="0">
                <a:solidFill>
                  <a:srgbClr val="4472C4"/>
                </a:solidFill>
                <a:latin typeface="+mn-lt"/>
              </a:rPr>
              <a:t>5y terms</a:t>
            </a:r>
            <a:r>
              <a:rPr lang="en-GB" sz="2000" dirty="0" smtClean="0">
                <a:solidFill>
                  <a:srgbClr val="4472C4"/>
                </a:solidFill>
                <a:latin typeface="+mn-lt"/>
              </a:rPr>
              <a:t>.</a:t>
            </a:r>
            <a:endParaRPr lang="en-GB" sz="1050" u="sng" dirty="0" smtClean="0">
              <a:solidFill>
                <a:prstClr val="black"/>
              </a:solidFill>
              <a:latin typeface="+mn-lt"/>
            </a:endParaRPr>
          </a:p>
        </p:txBody>
      </p:sp>
      <p:sp>
        <p:nvSpPr>
          <p:cNvPr id="10" name="Title 1"/>
          <p:cNvSpPr txBox="1">
            <a:spLocks/>
          </p:cNvSpPr>
          <p:nvPr/>
        </p:nvSpPr>
        <p:spPr>
          <a:xfrm>
            <a:off x="5413974" y="3268301"/>
            <a:ext cx="5368704" cy="2444436"/>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2400" dirty="0" smtClean="0">
                <a:solidFill>
                  <a:srgbClr val="7030A0"/>
                </a:solidFill>
                <a:latin typeface="+mn-lt"/>
              </a:rPr>
              <a:t>Pending 2017 </a:t>
            </a:r>
            <a:r>
              <a:rPr lang="en-GB" sz="2400" dirty="0">
                <a:solidFill>
                  <a:srgbClr val="7030A0"/>
                </a:solidFill>
                <a:latin typeface="+mn-lt"/>
              </a:rPr>
              <a:t>Edition of the </a:t>
            </a:r>
            <a:r>
              <a:rPr lang="en-GB" sz="2400" dirty="0">
                <a:solidFill>
                  <a:srgbClr val="FF0000"/>
                </a:solidFill>
                <a:effectLst>
                  <a:outerShdw blurRad="38100" dist="38100" dir="2700000" algn="tl">
                    <a:srgbClr val="000000">
                      <a:alpha val="43137"/>
                    </a:srgbClr>
                  </a:outerShdw>
                </a:effectLst>
                <a:latin typeface="+mn-lt"/>
              </a:rPr>
              <a:t>Red</a:t>
            </a:r>
            <a:r>
              <a:rPr lang="en-GB" sz="2400" dirty="0">
                <a:solidFill>
                  <a:srgbClr val="7030A0"/>
                </a:solidFill>
                <a:latin typeface="+mn-lt"/>
              </a:rPr>
              <a:t>, </a:t>
            </a:r>
            <a:r>
              <a:rPr lang="en-GB" sz="2400" dirty="0">
                <a:solidFill>
                  <a:srgbClr val="FFFF00"/>
                </a:solidFill>
                <a:effectLst>
                  <a:outerShdw blurRad="38100" dist="38100" dir="2700000" algn="tl">
                    <a:srgbClr val="000000">
                      <a:alpha val="43137"/>
                    </a:srgbClr>
                  </a:outerShdw>
                </a:effectLst>
                <a:latin typeface="+mn-lt"/>
              </a:rPr>
              <a:t>Yellow</a:t>
            </a:r>
            <a:r>
              <a:rPr lang="en-GB" sz="2400" dirty="0">
                <a:solidFill>
                  <a:srgbClr val="7030A0"/>
                </a:solidFill>
                <a:effectLst>
                  <a:outerShdw blurRad="38100" dist="38100" dir="2700000" algn="tl">
                    <a:srgbClr val="000000">
                      <a:alpha val="43137"/>
                    </a:srgbClr>
                  </a:outerShdw>
                </a:effectLst>
                <a:latin typeface="+mn-lt"/>
              </a:rPr>
              <a:t> </a:t>
            </a:r>
            <a:r>
              <a:rPr lang="en-GB" sz="2400" dirty="0" smtClean="0">
                <a:solidFill>
                  <a:srgbClr val="7030A0"/>
                </a:solidFill>
                <a:latin typeface="+mn-lt"/>
              </a:rPr>
              <a:t>&amp; </a:t>
            </a:r>
            <a:r>
              <a:rPr lang="en-GB" sz="2400" dirty="0" smtClean="0">
                <a:solidFill>
                  <a:schemeClr val="bg1">
                    <a:lumMod val="65000"/>
                  </a:schemeClr>
                </a:solidFill>
                <a:effectLst>
                  <a:outerShdw blurRad="38100" dist="38100" dir="2700000" algn="tl">
                    <a:srgbClr val="000000">
                      <a:alpha val="43137"/>
                    </a:srgbClr>
                  </a:outerShdw>
                </a:effectLst>
                <a:latin typeface="+mn-lt"/>
              </a:rPr>
              <a:t>Silver</a:t>
            </a:r>
            <a:r>
              <a:rPr lang="en-GB" sz="2400" dirty="0" smtClean="0">
                <a:solidFill>
                  <a:srgbClr val="7030A0"/>
                </a:solidFill>
                <a:effectLst>
                  <a:outerShdw blurRad="38100" dist="38100" dir="2700000" algn="tl">
                    <a:srgbClr val="000000">
                      <a:alpha val="43137"/>
                    </a:srgbClr>
                  </a:outerShdw>
                </a:effectLst>
                <a:latin typeface="+mn-lt"/>
              </a:rPr>
              <a:t> </a:t>
            </a:r>
            <a:r>
              <a:rPr lang="en-GB" sz="2400" dirty="0">
                <a:solidFill>
                  <a:srgbClr val="7030A0"/>
                </a:solidFill>
                <a:latin typeface="+mn-lt"/>
              </a:rPr>
              <a:t>Books: </a:t>
            </a:r>
            <a:r>
              <a:rPr lang="en-GB" sz="2400" b="1" dirty="0">
                <a:solidFill>
                  <a:srgbClr val="7030A0"/>
                </a:solidFill>
                <a:latin typeface="+mn-lt"/>
              </a:rPr>
              <a:t>a standing DAAB</a:t>
            </a:r>
            <a:r>
              <a:rPr lang="en-GB" sz="2400" dirty="0">
                <a:solidFill>
                  <a:srgbClr val="7030A0"/>
                </a:solidFill>
                <a:latin typeface="+mn-lt"/>
              </a:rPr>
              <a:t> </a:t>
            </a:r>
            <a:endParaRPr lang="en-GB" sz="2400" dirty="0" smtClean="0">
              <a:solidFill>
                <a:srgbClr val="7030A0"/>
              </a:solidFill>
              <a:latin typeface="+mn-lt"/>
            </a:endParaRPr>
          </a:p>
          <a:p>
            <a:pPr algn="just"/>
            <a:r>
              <a:rPr lang="en-GB" sz="2400" dirty="0" smtClean="0">
                <a:solidFill>
                  <a:srgbClr val="4472C4"/>
                </a:solidFill>
                <a:latin typeface="+mn-lt"/>
              </a:rPr>
              <a:t>(</a:t>
            </a:r>
            <a:r>
              <a:rPr lang="en-GB" sz="2400" dirty="0">
                <a:solidFill>
                  <a:srgbClr val="4472C4"/>
                </a:solidFill>
                <a:latin typeface="+mn-lt"/>
              </a:rPr>
              <a:t>Dispute Avoidance/Adjudication Board pursuant to </a:t>
            </a:r>
            <a:r>
              <a:rPr lang="en-GB" sz="2400" dirty="0" smtClean="0">
                <a:solidFill>
                  <a:srgbClr val="4472C4"/>
                </a:solidFill>
                <a:latin typeface="+mn-lt"/>
              </a:rPr>
              <a:t>Clause </a:t>
            </a:r>
            <a:r>
              <a:rPr lang="en-GB" sz="2400" dirty="0">
                <a:solidFill>
                  <a:srgbClr val="4472C4"/>
                </a:solidFill>
                <a:latin typeface="+mn-lt"/>
              </a:rPr>
              <a:t>1.1.23 of the Pre-release Second Edition 2017 of the Yellow </a:t>
            </a:r>
            <a:r>
              <a:rPr lang="en-GB" sz="2400" dirty="0" smtClean="0">
                <a:solidFill>
                  <a:srgbClr val="4472C4"/>
                </a:solidFill>
                <a:latin typeface="+mn-lt"/>
              </a:rPr>
              <a:t>Book issued </a:t>
            </a:r>
            <a:r>
              <a:rPr lang="en-GB" sz="2400" dirty="0" smtClean="0">
                <a:solidFill>
                  <a:srgbClr val="4472C4"/>
                </a:solidFill>
                <a:latin typeface="+mn-lt"/>
              </a:rPr>
              <a:t>for the FIDIC Users Conference in London in 2016</a:t>
            </a:r>
            <a:r>
              <a:rPr lang="en-GB" sz="2400" dirty="0" smtClean="0">
                <a:solidFill>
                  <a:srgbClr val="4472C4"/>
                </a:solidFill>
                <a:latin typeface="+mn-lt"/>
              </a:rPr>
              <a:t>).</a:t>
            </a:r>
            <a:r>
              <a:rPr lang="bg-BG" sz="2400" dirty="0" smtClean="0">
                <a:solidFill>
                  <a:srgbClr val="4472C4"/>
                </a:solidFill>
                <a:latin typeface="+mn-lt"/>
              </a:rPr>
              <a:t> </a:t>
            </a:r>
            <a:endParaRPr lang="en-GB" sz="2400" dirty="0" smtClean="0">
              <a:solidFill>
                <a:srgbClr val="4472C4"/>
              </a:solidFill>
              <a:latin typeface="+mn-lt"/>
            </a:endParaRPr>
          </a:p>
        </p:txBody>
      </p:sp>
      <p:pic>
        <p:nvPicPr>
          <p:cNvPr id="11" name="Picture 10" descr="http://fidic.org/sites/default/files/styles/book_cover_teaser/public/book-images/DBO-3D.jpg?itok=cQ_j5e05"/>
          <p:cNvPicPr/>
          <p:nvPr/>
        </p:nvPicPr>
        <p:blipFill>
          <a:blip r:embed="rId7" cstate="print"/>
          <a:srcRect/>
          <a:stretch>
            <a:fillRect/>
          </a:stretch>
        </p:blipFill>
        <p:spPr bwMode="auto">
          <a:xfrm>
            <a:off x="2511426" y="1147233"/>
            <a:ext cx="1524635" cy="1911350"/>
          </a:xfrm>
          <a:prstGeom prst="rect">
            <a:avLst/>
          </a:prstGeom>
          <a:noFill/>
          <a:ln w="9525">
            <a:noFill/>
            <a:miter lim="800000"/>
            <a:headEnd/>
            <a:tailEnd/>
          </a:ln>
        </p:spPr>
      </p:pic>
      <p:sp>
        <p:nvSpPr>
          <p:cNvPr id="6" name="AutoShape 2"/>
          <p:cNvSpPr>
            <a:spLocks noChangeArrowheads="1"/>
          </p:cNvSpPr>
          <p:nvPr/>
        </p:nvSpPr>
        <p:spPr bwMode="auto">
          <a:xfrm>
            <a:off x="4601100" y="1745456"/>
            <a:ext cx="869950" cy="485775"/>
          </a:xfrm>
          <a:prstGeom prst="rightArrow">
            <a:avLst>
              <a:gd name="adj1" fmla="val 50000"/>
              <a:gd name="adj2" fmla="val 44771"/>
            </a:avLst>
          </a:prstGeom>
          <a:gradFill rotWithShape="1">
            <a:gsLst>
              <a:gs pos="0">
                <a:srgbClr val="4F81BD"/>
              </a:gs>
              <a:gs pos="100000">
                <a:srgbClr val="4F81BD">
                  <a:gamma/>
                  <a:shade val="46275"/>
                  <a:invGamma/>
                </a:srgbClr>
              </a:gs>
            </a:gsLst>
            <a:lin ang="0" scaled="1"/>
          </a:gradFill>
          <a:ln w="9525">
            <a:solidFill>
              <a:srgbClr val="4F81BD"/>
            </a:solidFill>
            <a:miter lim="800000"/>
            <a:headEnd/>
            <a:tailEnd/>
          </a:ln>
        </p:spPr>
        <p:txBody>
          <a:bodyPr vert="horz" wrap="square" lIns="91440" tIns="45720" rIns="91440" bIns="45720" numCol="1" anchor="t" anchorCtr="0" compatLnSpc="1">
            <a:prstTxWarp prst="textNoShape">
              <a:avLst/>
            </a:prstTxWarp>
          </a:bodyPr>
          <a:lstStyle/>
          <a:p>
            <a:endParaRPr lang="bg-BG"/>
          </a:p>
        </p:txBody>
      </p:sp>
      <p:pic>
        <p:nvPicPr>
          <p:cNvPr id="2053" name="Picture 5"/>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940744" y="1046850"/>
            <a:ext cx="3840480" cy="21906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062432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769544" y="1013988"/>
            <a:ext cx="10928414" cy="1919334"/>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smtClean="0">
                <a:solidFill>
                  <a:srgbClr val="4472C4"/>
                </a:solidFill>
                <a:latin typeface="+mn-lt"/>
              </a:rPr>
              <a:t>FIDIC </a:t>
            </a:r>
            <a:r>
              <a:rPr lang="en-GB" sz="2800" b="1" dirty="0" smtClean="0">
                <a:solidFill>
                  <a:srgbClr val="4472C4"/>
                </a:solidFill>
                <a:latin typeface="+mn-lt"/>
              </a:rPr>
              <a:t>DAB procedures </a:t>
            </a:r>
            <a:endParaRPr lang="en-GB" sz="2800" b="1" dirty="0" smtClean="0">
              <a:latin typeface="+mn-lt"/>
            </a:endParaRPr>
          </a:p>
          <a:p>
            <a:pPr algn="just"/>
            <a:endParaRPr lang="en-GB" sz="1600" u="sng" dirty="0" smtClean="0">
              <a:solidFill>
                <a:prstClr val="black"/>
              </a:solidFill>
            </a:endParaRPr>
          </a:p>
          <a:p>
            <a:pPr algn="just"/>
            <a:endParaRPr lang="en-GB" sz="1600" u="sng" dirty="0" smtClean="0">
              <a:solidFill>
                <a:prstClr val="black"/>
              </a:solidFill>
            </a:endParaRPr>
          </a:p>
        </p:txBody>
      </p:sp>
      <p:graphicFrame>
        <p:nvGraphicFramePr>
          <p:cNvPr id="10" name="Diagram 9"/>
          <p:cNvGraphicFramePr/>
          <p:nvPr/>
        </p:nvGraphicFramePr>
        <p:xfrm>
          <a:off x="1059256" y="1330858"/>
          <a:ext cx="9985972" cy="44090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466723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589370" y="1157161"/>
            <a:ext cx="10909412" cy="4385883"/>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endParaRPr lang="bg-BG" sz="1800" dirty="0">
              <a:solidFill>
                <a:prstClr val="black"/>
              </a:solidFill>
            </a:endParaRPr>
          </a:p>
          <a:p>
            <a:pPr algn="just"/>
            <a:r>
              <a:rPr lang="en-GB" sz="2800" b="1" dirty="0">
                <a:solidFill>
                  <a:srgbClr val="4472C4"/>
                </a:solidFill>
              </a:rPr>
              <a:t>The DRBF statistics shows the DB success: </a:t>
            </a:r>
            <a:endParaRPr lang="bg-BG" sz="2800" b="1" dirty="0">
              <a:solidFill>
                <a:srgbClr val="4472C4"/>
              </a:solidFill>
            </a:endParaRPr>
          </a:p>
          <a:p>
            <a:pPr algn="just"/>
            <a:r>
              <a:rPr lang="en-GB" sz="2800" b="1" dirty="0">
                <a:solidFill>
                  <a:srgbClr val="7030A0"/>
                </a:solidFill>
              </a:rPr>
              <a:t>Over 98% of matters going to the DB do not go on to later arbitration or litigation</a:t>
            </a:r>
            <a:r>
              <a:rPr lang="en-GB" sz="2800" b="1" dirty="0" smtClean="0">
                <a:solidFill>
                  <a:srgbClr val="7030A0"/>
                </a:solidFill>
              </a:rPr>
              <a:t>.</a:t>
            </a:r>
          </a:p>
          <a:p>
            <a:pPr algn="just"/>
            <a:endParaRPr lang="en-GB" sz="2800" b="1" dirty="0" smtClean="0">
              <a:solidFill>
                <a:srgbClr val="7030A0"/>
              </a:solidFill>
            </a:endParaRPr>
          </a:p>
          <a:p>
            <a:pPr algn="just"/>
            <a:r>
              <a:rPr lang="en-GB" sz="2800" b="1" dirty="0" smtClean="0">
                <a:solidFill>
                  <a:srgbClr val="4472C4"/>
                </a:solidFill>
              </a:rPr>
              <a:t>In </a:t>
            </a:r>
            <a:r>
              <a:rPr lang="en-GB" sz="2800" b="1" dirty="0">
                <a:solidFill>
                  <a:srgbClr val="4472C4"/>
                </a:solidFill>
              </a:rPr>
              <a:t>case the disputes are refereed to arbitration/ litigation, the DB determination is considered as reliable expert evidence and confirmed in most </a:t>
            </a:r>
            <a:r>
              <a:rPr lang="en-GB" sz="2800" b="1" dirty="0" smtClean="0">
                <a:solidFill>
                  <a:srgbClr val="4472C4"/>
                </a:solidFill>
              </a:rPr>
              <a:t>cases.</a:t>
            </a:r>
            <a:endParaRPr lang="en-GB" sz="2800" b="1" dirty="0">
              <a:solidFill>
                <a:srgbClr val="4472C4"/>
              </a:solidFill>
            </a:endParaRPr>
          </a:p>
          <a:p>
            <a:pPr algn="just"/>
            <a:endParaRPr lang="en-GB" sz="1600" u="sng" dirty="0" smtClean="0">
              <a:solidFill>
                <a:prstClr val="black"/>
              </a:solidFill>
            </a:endParaRPr>
          </a:p>
          <a:p>
            <a:pPr algn="just"/>
            <a:endParaRPr lang="en-GB" sz="1600" u="sng" dirty="0" smtClean="0">
              <a:solidFill>
                <a:prstClr val="black"/>
              </a:solidFill>
            </a:endParaRPr>
          </a:p>
        </p:txBody>
      </p:sp>
    </p:spTree>
    <p:extLst>
      <p:ext uri="{BB962C8B-B14F-4D97-AF65-F5344CB8AC3E}">
        <p14:creationId xmlns:p14="http://schemas.microsoft.com/office/powerpoint/2010/main" xmlns="" val="466723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grpSp>
        <p:nvGrpSpPr>
          <p:cNvPr id="10" name="Group 9"/>
          <p:cNvGrpSpPr/>
          <p:nvPr/>
        </p:nvGrpSpPr>
        <p:grpSpPr>
          <a:xfrm>
            <a:off x="1342392" y="1100032"/>
            <a:ext cx="8858248" cy="4518448"/>
            <a:chOff x="0" y="-46592"/>
            <a:chExt cx="6988176" cy="3079351"/>
          </a:xfrm>
        </p:grpSpPr>
        <p:grpSp>
          <p:nvGrpSpPr>
            <p:cNvPr id="11" name="Group 10"/>
            <p:cNvGrpSpPr/>
            <p:nvPr/>
          </p:nvGrpSpPr>
          <p:grpSpPr>
            <a:xfrm>
              <a:off x="0" y="320040"/>
              <a:ext cx="6988176" cy="2712719"/>
              <a:chOff x="0" y="0"/>
              <a:chExt cx="6988629" cy="2712811"/>
            </a:xfrm>
          </p:grpSpPr>
          <p:sp>
            <p:nvSpPr>
              <p:cNvPr id="13" name="Rounded Rectangle 12"/>
              <p:cNvSpPr/>
              <p:nvPr/>
            </p:nvSpPr>
            <p:spPr>
              <a:xfrm>
                <a:off x="0" y="1502229"/>
                <a:ext cx="998220" cy="554355"/>
              </a:xfrm>
              <a:prstGeom prst="roundRect">
                <a:avLst/>
              </a:prstGeom>
              <a:solidFill>
                <a:srgbClr val="1F497D">
                  <a:lumMod val="20000"/>
                  <a:lumOff val="80000"/>
                </a:srgbClr>
              </a:solidFill>
              <a:ln w="12700" cap="flat" cmpd="sng" algn="ctr">
                <a:solidFill>
                  <a:srgbClr val="1F497D"/>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002060"/>
                    </a:solidFill>
                    <a:effectLst/>
                    <a:uLnTx/>
                    <a:uFillTx/>
                    <a:ea typeface="Calibri"/>
                    <a:cs typeface="Times New Roman"/>
                  </a:rPr>
                  <a:t>Referral to</a:t>
                </a:r>
                <a:br>
                  <a:rPr kumimoji="0" lang="en-GB" sz="1600" b="1" i="0" u="none" strike="noStrike" kern="0" cap="none" spc="0" normalizeH="0" baseline="0" noProof="0" dirty="0">
                    <a:ln>
                      <a:noFill/>
                    </a:ln>
                    <a:solidFill>
                      <a:srgbClr val="002060"/>
                    </a:solidFill>
                    <a:effectLst/>
                    <a:uLnTx/>
                    <a:uFillTx/>
                    <a:ea typeface="Calibri"/>
                    <a:cs typeface="Times New Roman"/>
                  </a:rPr>
                </a:br>
                <a:r>
                  <a:rPr kumimoji="0" lang="en-GB" sz="1600" b="1" i="0" u="none" strike="noStrike" kern="0" cap="none" spc="0" normalizeH="0" baseline="0" noProof="0" dirty="0">
                    <a:ln>
                      <a:noFill/>
                    </a:ln>
                    <a:solidFill>
                      <a:srgbClr val="002060"/>
                    </a:solidFill>
                    <a:effectLst/>
                    <a:uLnTx/>
                    <a:uFillTx/>
                    <a:ea typeface="Calibri"/>
                    <a:cs typeface="Times New Roman"/>
                  </a:rPr>
                  <a:t>DAB</a:t>
                </a:r>
                <a:endParaRPr kumimoji="0" lang="bg-BG" sz="2000" b="0" i="0" u="none" strike="noStrike" kern="0" cap="none" spc="0" normalizeH="0" baseline="0" noProof="0" dirty="0">
                  <a:ln>
                    <a:noFill/>
                  </a:ln>
                  <a:solidFill>
                    <a:sysClr val="windowText" lastClr="000000"/>
                  </a:solidFill>
                  <a:effectLst/>
                  <a:uLnTx/>
                  <a:uFillTx/>
                  <a:ea typeface="Calibri"/>
                  <a:cs typeface="Times New Roman"/>
                </a:endParaRPr>
              </a:p>
            </p:txBody>
          </p:sp>
          <p:sp>
            <p:nvSpPr>
              <p:cNvPr id="14" name="Rounded Rectangle 13"/>
              <p:cNvSpPr/>
              <p:nvPr/>
            </p:nvSpPr>
            <p:spPr>
              <a:xfrm>
                <a:off x="1153886" y="1502229"/>
                <a:ext cx="998220" cy="554355"/>
              </a:xfrm>
              <a:prstGeom prst="roundRect">
                <a:avLst/>
              </a:prstGeom>
              <a:solidFill>
                <a:srgbClr val="1F497D">
                  <a:lumMod val="20000"/>
                  <a:lumOff val="80000"/>
                </a:srgbClr>
              </a:solidFill>
              <a:ln w="12700" cap="flat" cmpd="sng" algn="ctr">
                <a:solidFill>
                  <a:srgbClr val="1F497D"/>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600" b="1" kern="0" dirty="0">
                    <a:solidFill>
                      <a:srgbClr val="002060"/>
                    </a:solidFill>
                    <a:ea typeface="Calibri"/>
                    <a:cs typeface="Times New Roman"/>
                  </a:rPr>
                  <a:t>DAB</a:t>
                </a:r>
                <a:br>
                  <a:rPr lang="en-GB" sz="1600" b="1" kern="0" dirty="0">
                    <a:solidFill>
                      <a:srgbClr val="002060"/>
                    </a:solidFill>
                    <a:ea typeface="Calibri"/>
                    <a:cs typeface="Times New Roman"/>
                  </a:rPr>
                </a:br>
                <a:r>
                  <a:rPr lang="en-GB" sz="1600" b="1" kern="0" dirty="0">
                    <a:solidFill>
                      <a:srgbClr val="002060"/>
                    </a:solidFill>
                    <a:ea typeface="Calibri"/>
                    <a:cs typeface="Times New Roman"/>
                  </a:rPr>
                  <a:t>decision</a:t>
                </a:r>
                <a:endParaRPr lang="bg-BG" sz="1600" b="1" kern="0" dirty="0">
                  <a:solidFill>
                    <a:srgbClr val="002060"/>
                  </a:solidFill>
                  <a:ea typeface="Calibri"/>
                  <a:cs typeface="Times New Roman"/>
                </a:endParaRPr>
              </a:p>
            </p:txBody>
          </p:sp>
          <p:sp>
            <p:nvSpPr>
              <p:cNvPr id="15" name="Rounded Rectangle 14"/>
              <p:cNvSpPr/>
              <p:nvPr/>
            </p:nvSpPr>
            <p:spPr>
              <a:xfrm>
                <a:off x="2296886" y="1491343"/>
                <a:ext cx="998220" cy="554355"/>
              </a:xfrm>
              <a:prstGeom prst="roundRect">
                <a:avLst/>
              </a:prstGeom>
              <a:solidFill>
                <a:srgbClr val="1F497D">
                  <a:lumMod val="20000"/>
                  <a:lumOff val="80000"/>
                </a:srgbClr>
              </a:solidFill>
              <a:ln w="12700" cap="flat" cmpd="sng" algn="ctr">
                <a:solidFill>
                  <a:srgbClr val="1F497D"/>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600" b="1" kern="0" dirty="0">
                    <a:solidFill>
                      <a:srgbClr val="002060"/>
                    </a:solidFill>
                    <a:ea typeface="Calibri"/>
                    <a:cs typeface="Times New Roman"/>
                  </a:rPr>
                  <a:t>Satisfied?</a:t>
                </a:r>
                <a:endParaRPr lang="bg-BG" sz="1600" b="1" kern="0" dirty="0">
                  <a:solidFill>
                    <a:srgbClr val="002060"/>
                  </a:solidFill>
                  <a:ea typeface="Calibri"/>
                  <a:cs typeface="Times New Roman"/>
                </a:endParaRPr>
              </a:p>
            </p:txBody>
          </p:sp>
          <p:sp>
            <p:nvSpPr>
              <p:cNvPr id="16" name="Rounded Rectangle 15"/>
              <p:cNvSpPr/>
              <p:nvPr/>
            </p:nvSpPr>
            <p:spPr>
              <a:xfrm>
                <a:off x="3472543" y="1502229"/>
                <a:ext cx="998220" cy="554355"/>
              </a:xfrm>
              <a:prstGeom prst="roundRect">
                <a:avLst/>
              </a:prstGeom>
              <a:solidFill>
                <a:srgbClr val="8064A2">
                  <a:lumMod val="75000"/>
                </a:srgbClr>
              </a:solidFill>
              <a:ln w="12700" cap="flat" cmpd="sng" algn="ctr">
                <a:solidFill>
                  <a:srgbClr val="8064A2">
                    <a:lumMod val="50000"/>
                  </a:srgb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FFFFFF"/>
                    </a:solidFill>
                    <a:effectLst/>
                    <a:uLnTx/>
                    <a:uFillTx/>
                    <a:ea typeface="Calibri"/>
                    <a:cs typeface="Times New Roman"/>
                  </a:rPr>
                  <a:t>NOTICE of Dissatisfaction</a:t>
                </a:r>
                <a:endParaRPr kumimoji="0" lang="bg-BG" sz="1600" b="0" i="0" u="none" strike="noStrike" kern="0" cap="none" spc="0" normalizeH="0" baseline="0" noProof="0" dirty="0">
                  <a:ln>
                    <a:noFill/>
                  </a:ln>
                  <a:solidFill>
                    <a:sysClr val="windowText" lastClr="000000"/>
                  </a:solidFill>
                  <a:effectLst/>
                  <a:uLnTx/>
                  <a:uFillTx/>
                  <a:ea typeface="Calibri"/>
                  <a:cs typeface="Times New Roman"/>
                </a:endParaRPr>
              </a:p>
            </p:txBody>
          </p:sp>
          <p:sp>
            <p:nvSpPr>
              <p:cNvPr id="17" name="Rounded Rectangle 16"/>
              <p:cNvSpPr/>
              <p:nvPr/>
            </p:nvSpPr>
            <p:spPr>
              <a:xfrm>
                <a:off x="4604657" y="1502229"/>
                <a:ext cx="998220" cy="554355"/>
              </a:xfrm>
              <a:prstGeom prst="roundRect">
                <a:avLst/>
              </a:prstGeom>
              <a:solidFill>
                <a:srgbClr val="1F497D">
                  <a:lumMod val="60000"/>
                  <a:lumOff val="40000"/>
                </a:srgbClr>
              </a:solidFill>
              <a:ln w="12700" cap="flat" cmpd="sng" algn="ctr">
                <a:solidFill>
                  <a:srgbClr val="1F497D"/>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b="1" kern="0" dirty="0">
                    <a:solidFill>
                      <a:schemeClr val="bg1"/>
                    </a:solidFill>
                    <a:ea typeface="Calibri"/>
                    <a:cs typeface="Times New Roman"/>
                  </a:rPr>
                  <a:t>Amicable</a:t>
                </a:r>
                <a:r>
                  <a:rPr kumimoji="0" lang="en-US" sz="1000" b="1" i="0" u="none" strike="noStrike" kern="0" cap="none" spc="0" normalizeH="0" baseline="0" noProof="0" dirty="0">
                    <a:ln>
                      <a:noFill/>
                    </a:ln>
                    <a:solidFill>
                      <a:schemeClr val="bg1"/>
                    </a:solidFill>
                    <a:effectLst/>
                    <a:uLnTx/>
                    <a:uFillTx/>
                    <a:latin typeface="Times New Roman"/>
                    <a:ea typeface="Calibri"/>
                    <a:cs typeface="Times New Roman"/>
                  </a:rPr>
                  <a:t> </a:t>
                </a:r>
                <a:r>
                  <a:rPr lang="en-US" sz="1600" b="1" kern="0" dirty="0">
                    <a:solidFill>
                      <a:schemeClr val="bg1"/>
                    </a:solidFill>
                    <a:ea typeface="Calibri"/>
                    <a:cs typeface="Times New Roman"/>
                  </a:rPr>
                  <a:t>Settlement</a:t>
                </a:r>
                <a:endParaRPr lang="bg-BG" sz="1600" b="1" kern="0" dirty="0">
                  <a:solidFill>
                    <a:schemeClr val="bg1"/>
                  </a:solidFill>
                  <a:ea typeface="Calibri"/>
                  <a:cs typeface="Times New Roman"/>
                </a:endParaRPr>
              </a:p>
            </p:txBody>
          </p:sp>
          <p:sp>
            <p:nvSpPr>
              <p:cNvPr id="18" name="Rounded Rectangle 17"/>
              <p:cNvSpPr/>
              <p:nvPr/>
            </p:nvSpPr>
            <p:spPr>
              <a:xfrm>
                <a:off x="5758543" y="1502229"/>
                <a:ext cx="998220" cy="554355"/>
              </a:xfrm>
              <a:prstGeom prst="roundRect">
                <a:avLst/>
              </a:prstGeom>
              <a:solidFill>
                <a:srgbClr val="8064A2">
                  <a:lumMod val="60000"/>
                  <a:lumOff val="40000"/>
                </a:srgbClr>
              </a:solidFill>
              <a:ln w="12700" cap="flat" cmpd="sng" algn="ctr">
                <a:solidFill>
                  <a:srgbClr val="7030A0"/>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Arbitration</a:t>
                </a:r>
                <a:endParaRPr lang="bg-BG" sz="1600" b="1" kern="0" dirty="0">
                  <a:solidFill>
                    <a:srgbClr val="002060"/>
                  </a:solidFill>
                  <a:ea typeface="Calibri"/>
                  <a:cs typeface="Times New Roman"/>
                </a:endParaRPr>
              </a:p>
            </p:txBody>
          </p:sp>
          <p:sp>
            <p:nvSpPr>
              <p:cNvPr id="19" name="Rounded Rectangle 18"/>
              <p:cNvSpPr/>
              <p:nvPr/>
            </p:nvSpPr>
            <p:spPr>
              <a:xfrm>
                <a:off x="5105400" y="391886"/>
                <a:ext cx="1645920" cy="363855"/>
              </a:xfrm>
              <a:prstGeom prst="roundRect">
                <a:avLst/>
              </a:prstGeom>
              <a:solidFill>
                <a:srgbClr val="1F497D">
                  <a:lumMod val="60000"/>
                  <a:lumOff val="40000"/>
                </a:srgbClr>
              </a:solidFill>
              <a:ln w="12700" cap="flat" cmpd="sng" algn="ctr">
                <a:solidFill>
                  <a:srgbClr val="1F497D"/>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chemeClr val="bg1"/>
                    </a:solidFill>
                    <a:ea typeface="Calibri"/>
                    <a:cs typeface="Times New Roman"/>
                  </a:rPr>
                  <a:t>As</a:t>
                </a:r>
                <a:r>
                  <a:rPr kumimoji="0" lang="en-GB" sz="1000" b="1" i="0" u="none" strike="noStrike" kern="0" cap="none" spc="0" normalizeH="0" baseline="0" noProof="0" dirty="0">
                    <a:ln>
                      <a:noFill/>
                    </a:ln>
                    <a:solidFill>
                      <a:schemeClr val="bg1"/>
                    </a:solidFill>
                    <a:effectLst/>
                    <a:uLnTx/>
                    <a:uFillTx/>
                    <a:latin typeface="Times New Roman"/>
                    <a:ea typeface="Calibri"/>
                    <a:cs typeface="Times New Roman"/>
                  </a:rPr>
                  <a:t> </a:t>
                </a:r>
                <a:r>
                  <a:rPr lang="en-GB" sz="1600" b="1" kern="0" dirty="0">
                    <a:solidFill>
                      <a:schemeClr val="bg1"/>
                    </a:solidFill>
                    <a:ea typeface="Calibri"/>
                    <a:cs typeface="Times New Roman"/>
                  </a:rPr>
                  <a:t>agreed</a:t>
                </a:r>
                <a:endParaRPr lang="bg-BG" sz="1600" b="1" kern="0" dirty="0">
                  <a:solidFill>
                    <a:schemeClr val="bg1"/>
                  </a:solidFill>
                  <a:ea typeface="Calibri"/>
                  <a:cs typeface="Times New Roman"/>
                </a:endParaRPr>
              </a:p>
            </p:txBody>
          </p:sp>
          <p:sp>
            <p:nvSpPr>
              <p:cNvPr id="20" name="Rounded Rectangle 19"/>
              <p:cNvSpPr/>
              <p:nvPr/>
            </p:nvSpPr>
            <p:spPr>
              <a:xfrm>
                <a:off x="5105400" y="0"/>
                <a:ext cx="1645920" cy="363855"/>
              </a:xfrm>
              <a:prstGeom prst="roundRect">
                <a:avLst/>
              </a:prstGeom>
              <a:solidFill>
                <a:srgbClr val="1F497D">
                  <a:lumMod val="20000"/>
                  <a:lumOff val="80000"/>
                </a:srgbClr>
              </a:solidFill>
              <a:ln w="12700" cap="flat" cmpd="sng" algn="ctr">
                <a:solidFill>
                  <a:srgbClr val="1F497D"/>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As DAB Decision</a:t>
                </a:r>
                <a:endParaRPr lang="bg-BG" sz="1600" b="1" kern="0" dirty="0">
                  <a:solidFill>
                    <a:srgbClr val="002060"/>
                  </a:solidFill>
                  <a:ea typeface="Calibri"/>
                  <a:cs typeface="Times New Roman"/>
                </a:endParaRPr>
              </a:p>
            </p:txBody>
          </p:sp>
          <p:sp>
            <p:nvSpPr>
              <p:cNvPr id="21" name="Rounded Rectangle 20"/>
              <p:cNvSpPr/>
              <p:nvPr/>
            </p:nvSpPr>
            <p:spPr>
              <a:xfrm>
                <a:off x="5105400" y="772886"/>
                <a:ext cx="1645920" cy="363855"/>
              </a:xfrm>
              <a:prstGeom prst="roundRect">
                <a:avLst/>
              </a:prstGeom>
              <a:solidFill>
                <a:srgbClr val="8064A2">
                  <a:lumMod val="60000"/>
                  <a:lumOff val="40000"/>
                </a:srgbClr>
              </a:solidFill>
              <a:ln w="12700" cap="flat" cmpd="sng" algn="ctr">
                <a:solidFill>
                  <a:srgbClr val="7030A0"/>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As</a:t>
                </a:r>
                <a:r>
                  <a:rPr kumimoji="0" lang="en-GB" sz="1000" b="1" i="0" u="none" strike="noStrike" kern="0" cap="none" spc="0" normalizeH="0" baseline="0" noProof="0" dirty="0">
                    <a:ln>
                      <a:noFill/>
                    </a:ln>
                    <a:solidFill>
                      <a:srgbClr val="7030A0"/>
                    </a:solidFill>
                    <a:effectLst/>
                    <a:uLnTx/>
                    <a:uFillTx/>
                    <a:latin typeface="Times New Roman"/>
                    <a:ea typeface="Calibri"/>
                    <a:cs typeface="Times New Roman"/>
                  </a:rPr>
                  <a:t> </a:t>
                </a:r>
                <a:r>
                  <a:rPr lang="en-GB" sz="1600" b="1" kern="0" dirty="0">
                    <a:solidFill>
                      <a:srgbClr val="002060"/>
                    </a:solidFill>
                    <a:ea typeface="Calibri"/>
                    <a:cs typeface="Times New Roman"/>
                  </a:rPr>
                  <a:t>ruled</a:t>
                </a:r>
                <a:endParaRPr lang="bg-BG" sz="1600" b="1" kern="0" dirty="0">
                  <a:solidFill>
                    <a:srgbClr val="002060"/>
                  </a:solidFill>
                  <a:ea typeface="Calibri"/>
                  <a:cs typeface="Times New Roman"/>
                </a:endParaRPr>
              </a:p>
            </p:txBody>
          </p:sp>
          <p:cxnSp>
            <p:nvCxnSpPr>
              <p:cNvPr id="22" name="Straight Arrow Connector 21"/>
              <p:cNvCxnSpPr/>
              <p:nvPr/>
            </p:nvCxnSpPr>
            <p:spPr>
              <a:xfrm>
                <a:off x="500743" y="2068286"/>
                <a:ext cx="0" cy="540000"/>
              </a:xfrm>
              <a:prstGeom prst="straightConnector1">
                <a:avLst/>
              </a:prstGeom>
              <a:noFill/>
              <a:ln w="9525" cap="flat" cmpd="sng" algn="ctr">
                <a:solidFill>
                  <a:srgbClr val="1F497D"/>
                </a:solidFill>
                <a:prstDash val="solid"/>
                <a:tailEnd type="none" w="med" len="lg"/>
              </a:ln>
              <a:effectLst/>
            </p:spPr>
          </p:cxnSp>
          <p:cxnSp>
            <p:nvCxnSpPr>
              <p:cNvPr id="23" name="Straight Arrow Connector 22"/>
              <p:cNvCxnSpPr/>
              <p:nvPr/>
            </p:nvCxnSpPr>
            <p:spPr>
              <a:xfrm>
                <a:off x="4855029" y="566058"/>
                <a:ext cx="215900" cy="0"/>
              </a:xfrm>
              <a:prstGeom prst="straightConnector1">
                <a:avLst/>
              </a:prstGeom>
              <a:noFill/>
              <a:ln w="9525" cap="flat" cmpd="sng" algn="ctr">
                <a:solidFill>
                  <a:srgbClr val="1F497D"/>
                </a:solidFill>
                <a:prstDash val="solid"/>
                <a:tailEnd type="stealth" w="med" len="lg"/>
              </a:ln>
              <a:effectLst/>
            </p:spPr>
          </p:cxnSp>
          <p:cxnSp>
            <p:nvCxnSpPr>
              <p:cNvPr id="24" name="Straight Arrow Connector 23"/>
              <p:cNvCxnSpPr/>
              <p:nvPr/>
            </p:nvCxnSpPr>
            <p:spPr>
              <a:xfrm>
                <a:off x="1654629" y="2068286"/>
                <a:ext cx="0" cy="540000"/>
              </a:xfrm>
              <a:prstGeom prst="straightConnector1">
                <a:avLst/>
              </a:prstGeom>
              <a:noFill/>
              <a:ln w="9525" cap="flat" cmpd="sng" algn="ctr">
                <a:solidFill>
                  <a:srgbClr val="1F497D"/>
                </a:solidFill>
                <a:prstDash val="solid"/>
                <a:tailEnd type="none" w="med" len="lg"/>
              </a:ln>
              <a:effectLst/>
            </p:spPr>
          </p:cxnSp>
          <p:cxnSp>
            <p:nvCxnSpPr>
              <p:cNvPr id="25" name="Straight Arrow Connector 24"/>
              <p:cNvCxnSpPr/>
              <p:nvPr/>
            </p:nvCxnSpPr>
            <p:spPr>
              <a:xfrm>
                <a:off x="3973286" y="2068286"/>
                <a:ext cx="0" cy="540000"/>
              </a:xfrm>
              <a:prstGeom prst="straightConnector1">
                <a:avLst/>
              </a:prstGeom>
              <a:noFill/>
              <a:ln w="9525" cap="flat" cmpd="sng" algn="ctr">
                <a:solidFill>
                  <a:srgbClr val="1F497D"/>
                </a:solidFill>
                <a:prstDash val="solid"/>
                <a:tailEnd type="none" w="med" len="lg"/>
              </a:ln>
              <a:effectLst/>
            </p:spPr>
          </p:cxnSp>
          <p:cxnSp>
            <p:nvCxnSpPr>
              <p:cNvPr id="26" name="Straight Arrow Connector 25"/>
              <p:cNvCxnSpPr/>
              <p:nvPr/>
            </p:nvCxnSpPr>
            <p:spPr>
              <a:xfrm>
                <a:off x="2797629" y="174172"/>
                <a:ext cx="0" cy="1296043"/>
              </a:xfrm>
              <a:prstGeom prst="straightConnector1">
                <a:avLst/>
              </a:prstGeom>
              <a:noFill/>
              <a:ln w="9525" cap="flat" cmpd="sng" algn="ctr">
                <a:solidFill>
                  <a:srgbClr val="1F497D"/>
                </a:solidFill>
                <a:prstDash val="solid"/>
                <a:tailEnd type="none" w="med" len="lg"/>
              </a:ln>
              <a:effectLst/>
            </p:spPr>
          </p:cxnSp>
          <p:cxnSp>
            <p:nvCxnSpPr>
              <p:cNvPr id="27" name="Straight Arrow Connector 26"/>
              <p:cNvCxnSpPr/>
              <p:nvPr/>
            </p:nvCxnSpPr>
            <p:spPr>
              <a:xfrm>
                <a:off x="2797629" y="174172"/>
                <a:ext cx="2303780" cy="0"/>
              </a:xfrm>
              <a:prstGeom prst="straightConnector1">
                <a:avLst/>
              </a:prstGeom>
              <a:noFill/>
              <a:ln w="9525" cap="flat" cmpd="sng" algn="ctr">
                <a:solidFill>
                  <a:srgbClr val="1F497D"/>
                </a:solidFill>
                <a:prstDash val="solid"/>
                <a:tailEnd type="stealth" w="med" len="lg"/>
              </a:ln>
              <a:effectLst/>
            </p:spPr>
          </p:cxnSp>
          <p:cxnSp>
            <p:nvCxnSpPr>
              <p:cNvPr id="28" name="Straight Arrow Connector 27"/>
              <p:cNvCxnSpPr/>
              <p:nvPr/>
            </p:nvCxnSpPr>
            <p:spPr>
              <a:xfrm>
                <a:off x="4855029" y="569323"/>
                <a:ext cx="0" cy="925200"/>
              </a:xfrm>
              <a:prstGeom prst="straightConnector1">
                <a:avLst/>
              </a:prstGeom>
              <a:noFill/>
              <a:ln w="9525" cap="flat" cmpd="sng" algn="ctr">
                <a:solidFill>
                  <a:srgbClr val="1F497D"/>
                </a:solidFill>
                <a:prstDash val="solid"/>
                <a:tailEnd type="none" w="med" len="lg"/>
              </a:ln>
              <a:effectLst/>
            </p:spPr>
          </p:cxnSp>
          <p:cxnSp>
            <p:nvCxnSpPr>
              <p:cNvPr id="29" name="Straight Arrow Connector 28"/>
              <p:cNvCxnSpPr/>
              <p:nvPr/>
            </p:nvCxnSpPr>
            <p:spPr>
              <a:xfrm>
                <a:off x="6770914" y="947058"/>
                <a:ext cx="215900" cy="0"/>
              </a:xfrm>
              <a:prstGeom prst="straightConnector1">
                <a:avLst/>
              </a:prstGeom>
              <a:noFill/>
              <a:ln w="9525" cap="flat" cmpd="sng" algn="ctr">
                <a:solidFill>
                  <a:srgbClr val="1F497D"/>
                </a:solidFill>
                <a:prstDash val="solid"/>
                <a:headEnd type="stealth"/>
                <a:tailEnd type="none" w="med" len="lg"/>
              </a:ln>
              <a:effectLst/>
            </p:spPr>
          </p:cxnSp>
          <p:cxnSp>
            <p:nvCxnSpPr>
              <p:cNvPr id="30" name="Straight Arrow Connector 29"/>
              <p:cNvCxnSpPr/>
              <p:nvPr/>
            </p:nvCxnSpPr>
            <p:spPr>
              <a:xfrm>
                <a:off x="6770914" y="1807029"/>
                <a:ext cx="215900" cy="0"/>
              </a:xfrm>
              <a:prstGeom prst="straightConnector1">
                <a:avLst/>
              </a:prstGeom>
              <a:noFill/>
              <a:ln w="9525" cap="flat" cmpd="sng" algn="ctr">
                <a:solidFill>
                  <a:srgbClr val="1F497D"/>
                </a:solidFill>
                <a:prstDash val="solid"/>
                <a:tailEnd type="none" w="med" len="lg"/>
              </a:ln>
              <a:effectLst/>
            </p:spPr>
          </p:cxnSp>
          <p:cxnSp>
            <p:nvCxnSpPr>
              <p:cNvPr id="31" name="Straight Arrow Connector 30"/>
              <p:cNvCxnSpPr/>
              <p:nvPr/>
            </p:nvCxnSpPr>
            <p:spPr>
              <a:xfrm>
                <a:off x="6988629" y="947058"/>
                <a:ext cx="0" cy="864000"/>
              </a:xfrm>
              <a:prstGeom prst="straightConnector1">
                <a:avLst/>
              </a:prstGeom>
              <a:noFill/>
              <a:ln w="9525" cap="flat" cmpd="sng" algn="ctr">
                <a:solidFill>
                  <a:srgbClr val="1F497D"/>
                </a:solidFill>
                <a:prstDash val="solid"/>
                <a:tailEnd type="none" w="med" len="lg"/>
              </a:ln>
              <a:effectLst/>
            </p:spPr>
          </p:cxnSp>
          <p:cxnSp>
            <p:nvCxnSpPr>
              <p:cNvPr id="32" name="Straight Arrow Connector 31"/>
              <p:cNvCxnSpPr/>
              <p:nvPr/>
            </p:nvCxnSpPr>
            <p:spPr>
              <a:xfrm>
                <a:off x="500743" y="2340429"/>
                <a:ext cx="1170000" cy="0"/>
              </a:xfrm>
              <a:prstGeom prst="straightConnector1">
                <a:avLst/>
              </a:prstGeom>
              <a:noFill/>
              <a:ln w="12700" cap="flat" cmpd="sng" algn="ctr">
                <a:solidFill>
                  <a:srgbClr val="1F497D"/>
                </a:solidFill>
                <a:prstDash val="solid"/>
                <a:headEnd type="stealth" w="sm" len="med"/>
                <a:tailEnd type="stealth" w="sm" len="med"/>
              </a:ln>
              <a:effectLst/>
            </p:spPr>
          </p:cxnSp>
          <p:cxnSp>
            <p:nvCxnSpPr>
              <p:cNvPr id="33" name="Straight Arrow Connector 32"/>
              <p:cNvCxnSpPr/>
              <p:nvPr/>
            </p:nvCxnSpPr>
            <p:spPr>
              <a:xfrm>
                <a:off x="1665514" y="2340429"/>
                <a:ext cx="2318400" cy="0"/>
              </a:xfrm>
              <a:prstGeom prst="straightConnector1">
                <a:avLst/>
              </a:prstGeom>
              <a:noFill/>
              <a:ln w="12700" cap="flat" cmpd="sng" algn="ctr">
                <a:solidFill>
                  <a:srgbClr val="1F497D"/>
                </a:solidFill>
                <a:prstDash val="solid"/>
                <a:headEnd type="stealth" w="sm" len="med"/>
                <a:tailEnd type="stealth" w="sm" len="med"/>
              </a:ln>
              <a:effectLst/>
            </p:spPr>
          </p:cxnSp>
          <p:cxnSp>
            <p:nvCxnSpPr>
              <p:cNvPr id="34" name="Straight Arrow Connector 33"/>
              <p:cNvCxnSpPr/>
              <p:nvPr/>
            </p:nvCxnSpPr>
            <p:spPr>
              <a:xfrm>
                <a:off x="3973286" y="2340429"/>
                <a:ext cx="2286000" cy="0"/>
              </a:xfrm>
              <a:prstGeom prst="straightConnector1">
                <a:avLst/>
              </a:prstGeom>
              <a:noFill/>
              <a:ln w="12700" cap="flat" cmpd="sng" algn="ctr">
                <a:solidFill>
                  <a:srgbClr val="1F497D"/>
                </a:solidFill>
                <a:prstDash val="solid"/>
                <a:headEnd type="stealth" w="sm" len="med"/>
                <a:tailEnd type="stealth" w="sm" len="med"/>
              </a:ln>
              <a:effectLst/>
            </p:spPr>
          </p:cxnSp>
          <p:cxnSp>
            <p:nvCxnSpPr>
              <p:cNvPr id="35" name="Straight Arrow Connector 34"/>
              <p:cNvCxnSpPr/>
              <p:nvPr/>
            </p:nvCxnSpPr>
            <p:spPr>
              <a:xfrm>
                <a:off x="6259286" y="2057400"/>
                <a:ext cx="0" cy="539750"/>
              </a:xfrm>
              <a:prstGeom prst="straightConnector1">
                <a:avLst/>
              </a:prstGeom>
              <a:noFill/>
              <a:ln w="9525" cap="flat" cmpd="sng" algn="ctr">
                <a:solidFill>
                  <a:srgbClr val="1F497D"/>
                </a:solidFill>
                <a:prstDash val="solid"/>
                <a:tailEnd type="none" w="med" len="lg"/>
              </a:ln>
              <a:effectLst/>
            </p:spPr>
          </p:cxnSp>
          <p:sp>
            <p:nvSpPr>
              <p:cNvPr id="36" name="Text Box 82"/>
              <p:cNvSpPr txBox="1"/>
              <p:nvPr/>
            </p:nvSpPr>
            <p:spPr>
              <a:xfrm>
                <a:off x="859972" y="2449286"/>
                <a:ext cx="521721"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sz="1600" b="1" kern="0">
                    <a:ea typeface="Calibri"/>
                    <a:cs typeface="Times New Roman"/>
                  </a:defRPr>
                </a:lvl1pPr>
              </a:lstStyle>
              <a:p>
                <a:r>
                  <a:rPr lang="en-US" sz="1800" dirty="0"/>
                  <a:t>84d</a:t>
                </a:r>
                <a:endParaRPr lang="bg-BG" dirty="0"/>
              </a:p>
            </p:txBody>
          </p:sp>
          <p:sp>
            <p:nvSpPr>
              <p:cNvPr id="37" name="Text Box 83"/>
              <p:cNvSpPr txBox="1"/>
              <p:nvPr/>
            </p:nvSpPr>
            <p:spPr>
              <a:xfrm>
                <a:off x="2492829" y="2449286"/>
                <a:ext cx="518042"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b="1" kern="0" dirty="0">
                    <a:solidFill>
                      <a:srgbClr val="FF0000"/>
                    </a:solidFill>
                    <a:ea typeface="Calibri"/>
                    <a:cs typeface="Times New Roman"/>
                  </a:rPr>
                  <a:t>28d</a:t>
                </a:r>
                <a:endParaRPr lang="bg-BG" sz="1600" b="1" kern="0" dirty="0">
                  <a:solidFill>
                    <a:srgbClr val="FF0000"/>
                  </a:solidFill>
                  <a:ea typeface="Calibri"/>
                  <a:cs typeface="Times New Roman"/>
                </a:endParaRPr>
              </a:p>
            </p:txBody>
          </p:sp>
          <p:sp>
            <p:nvSpPr>
              <p:cNvPr id="38" name="Text Box 84"/>
              <p:cNvSpPr txBox="1"/>
              <p:nvPr/>
            </p:nvSpPr>
            <p:spPr>
              <a:xfrm>
                <a:off x="4659086" y="2449286"/>
                <a:ext cx="888733"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b="1" kern="0" dirty="0">
                    <a:ea typeface="Calibri"/>
                    <a:cs typeface="Times New Roman"/>
                  </a:rPr>
                  <a:t>Min 56d</a:t>
                </a:r>
                <a:endParaRPr lang="bg-BG" b="1" kern="0" dirty="0">
                  <a:ea typeface="Calibri"/>
                  <a:cs typeface="Times New Roman"/>
                </a:endParaRPr>
              </a:p>
            </p:txBody>
          </p:sp>
          <p:cxnSp>
            <p:nvCxnSpPr>
              <p:cNvPr id="39" name="Straight Arrow Connector 38"/>
              <p:cNvCxnSpPr/>
              <p:nvPr/>
            </p:nvCxnSpPr>
            <p:spPr>
              <a:xfrm>
                <a:off x="315686" y="2340429"/>
                <a:ext cx="179705" cy="0"/>
              </a:xfrm>
              <a:prstGeom prst="straightConnector1">
                <a:avLst/>
              </a:prstGeom>
              <a:noFill/>
              <a:ln w="12700" cap="flat" cmpd="sng" algn="ctr">
                <a:solidFill>
                  <a:srgbClr val="1F497D"/>
                </a:solidFill>
                <a:prstDash val="solid"/>
                <a:headEnd type="none" w="sm" len="med"/>
                <a:tailEnd type="none" w="sm" len="med"/>
              </a:ln>
              <a:effectLst/>
            </p:spPr>
          </p:cxnSp>
          <p:cxnSp>
            <p:nvCxnSpPr>
              <p:cNvPr id="40" name="Straight Arrow Connector 39"/>
              <p:cNvCxnSpPr/>
              <p:nvPr/>
            </p:nvCxnSpPr>
            <p:spPr>
              <a:xfrm>
                <a:off x="6259286" y="2340429"/>
                <a:ext cx="180000" cy="0"/>
              </a:xfrm>
              <a:prstGeom prst="straightConnector1">
                <a:avLst/>
              </a:prstGeom>
              <a:noFill/>
              <a:ln w="12700" cap="flat" cmpd="sng" algn="ctr">
                <a:solidFill>
                  <a:srgbClr val="1F497D"/>
                </a:solidFill>
                <a:prstDash val="solid"/>
                <a:headEnd type="none" w="sm" len="med"/>
                <a:tailEnd type="none" w="sm" len="med"/>
              </a:ln>
              <a:effectLst/>
            </p:spPr>
          </p:cxnSp>
          <p:sp>
            <p:nvSpPr>
              <p:cNvPr id="41" name="Text Box 88"/>
              <p:cNvSpPr txBox="1"/>
              <p:nvPr/>
            </p:nvSpPr>
            <p:spPr>
              <a:xfrm>
                <a:off x="2340429" y="794658"/>
                <a:ext cx="410210"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b="1" kern="0" dirty="0">
                    <a:ea typeface="Calibri"/>
                    <a:cs typeface="Times New Roman"/>
                  </a:rPr>
                  <a:t>Yes</a:t>
                </a:r>
                <a:endParaRPr lang="bg-BG" sz="1600" b="1" kern="0" dirty="0">
                  <a:ea typeface="Calibri"/>
                  <a:cs typeface="Times New Roman"/>
                </a:endParaRPr>
              </a:p>
            </p:txBody>
          </p:sp>
          <p:sp>
            <p:nvSpPr>
              <p:cNvPr id="42" name="Text Box 89"/>
              <p:cNvSpPr txBox="1"/>
              <p:nvPr/>
            </p:nvSpPr>
            <p:spPr>
              <a:xfrm>
                <a:off x="4376057" y="990600"/>
                <a:ext cx="410210"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b="1" kern="0" dirty="0">
                    <a:ea typeface="Calibri"/>
                    <a:cs typeface="Times New Roman"/>
                  </a:rPr>
                  <a:t>Yes</a:t>
                </a:r>
                <a:endParaRPr lang="bg-BG" sz="1600" b="1" kern="0" dirty="0">
                  <a:ea typeface="Calibri"/>
                  <a:cs typeface="Times New Roman"/>
                </a:endParaRPr>
              </a:p>
            </p:txBody>
          </p:sp>
          <p:sp>
            <p:nvSpPr>
              <p:cNvPr id="43" name="Text Box 90"/>
              <p:cNvSpPr txBox="1"/>
              <p:nvPr/>
            </p:nvSpPr>
            <p:spPr>
              <a:xfrm>
                <a:off x="5453743" y="1208315"/>
                <a:ext cx="410210"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b="1" kern="0" dirty="0">
                    <a:ea typeface="Calibri"/>
                    <a:cs typeface="Times New Roman"/>
                  </a:rPr>
                  <a:t>No</a:t>
                </a:r>
                <a:endParaRPr lang="bg-BG" sz="1600" b="1" kern="0" dirty="0">
                  <a:ea typeface="Calibri"/>
                  <a:cs typeface="Times New Roman"/>
                </a:endParaRPr>
              </a:p>
            </p:txBody>
          </p:sp>
          <p:sp>
            <p:nvSpPr>
              <p:cNvPr id="44" name="Text Box 91"/>
              <p:cNvSpPr txBox="1"/>
              <p:nvPr/>
            </p:nvSpPr>
            <p:spPr>
              <a:xfrm>
                <a:off x="3189514" y="1164772"/>
                <a:ext cx="410210" cy="263525"/>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b="1" kern="0" dirty="0">
                    <a:ea typeface="Calibri"/>
                    <a:cs typeface="Times New Roman"/>
                  </a:rPr>
                  <a:t>No</a:t>
                </a:r>
                <a:endParaRPr lang="bg-BG" sz="1600" b="1" kern="0" dirty="0">
                  <a:ea typeface="Calibri"/>
                  <a:cs typeface="Times New Roman"/>
                </a:endParaRPr>
              </a:p>
            </p:txBody>
          </p:sp>
          <p:cxnSp>
            <p:nvCxnSpPr>
              <p:cNvPr id="45" name="Straight Arrow Connector 44"/>
              <p:cNvCxnSpPr/>
              <p:nvPr/>
            </p:nvCxnSpPr>
            <p:spPr>
              <a:xfrm flipH="1">
                <a:off x="1012372" y="1807029"/>
                <a:ext cx="143510" cy="0"/>
              </a:xfrm>
              <a:prstGeom prst="straightConnector1">
                <a:avLst/>
              </a:prstGeom>
              <a:noFill/>
              <a:ln w="9525" cap="flat" cmpd="sng" algn="ctr">
                <a:solidFill>
                  <a:srgbClr val="1F497D"/>
                </a:solidFill>
                <a:prstDash val="solid"/>
                <a:headEnd type="stealth"/>
                <a:tailEnd type="none" w="med" len="lg"/>
              </a:ln>
              <a:effectLst/>
            </p:spPr>
          </p:cxnSp>
          <p:cxnSp>
            <p:nvCxnSpPr>
              <p:cNvPr id="46" name="Straight Arrow Connector 45"/>
              <p:cNvCxnSpPr/>
              <p:nvPr/>
            </p:nvCxnSpPr>
            <p:spPr>
              <a:xfrm flipH="1">
                <a:off x="2155372" y="1807029"/>
                <a:ext cx="143510" cy="0"/>
              </a:xfrm>
              <a:prstGeom prst="straightConnector1">
                <a:avLst/>
              </a:prstGeom>
              <a:noFill/>
              <a:ln w="9525" cap="flat" cmpd="sng" algn="ctr">
                <a:solidFill>
                  <a:srgbClr val="1F497D"/>
                </a:solidFill>
                <a:prstDash val="solid"/>
                <a:headEnd type="stealth"/>
                <a:tailEnd type="none" w="med" len="lg"/>
              </a:ln>
              <a:effectLst/>
            </p:spPr>
          </p:cxnSp>
          <p:cxnSp>
            <p:nvCxnSpPr>
              <p:cNvPr id="47" name="Straight Arrow Connector 46"/>
              <p:cNvCxnSpPr/>
              <p:nvPr/>
            </p:nvCxnSpPr>
            <p:spPr>
              <a:xfrm flipH="1">
                <a:off x="3331029" y="1807029"/>
                <a:ext cx="143510" cy="0"/>
              </a:xfrm>
              <a:prstGeom prst="straightConnector1">
                <a:avLst/>
              </a:prstGeom>
              <a:noFill/>
              <a:ln w="9525" cap="flat" cmpd="sng" algn="ctr">
                <a:solidFill>
                  <a:srgbClr val="1F497D"/>
                </a:solidFill>
                <a:prstDash val="solid"/>
                <a:headEnd type="stealth"/>
                <a:tailEnd type="none" w="med" len="lg"/>
              </a:ln>
              <a:effectLst/>
            </p:spPr>
          </p:cxnSp>
          <p:cxnSp>
            <p:nvCxnSpPr>
              <p:cNvPr id="48" name="Straight Arrow Connector 47"/>
              <p:cNvCxnSpPr/>
              <p:nvPr/>
            </p:nvCxnSpPr>
            <p:spPr>
              <a:xfrm flipH="1">
                <a:off x="4474029" y="1807029"/>
                <a:ext cx="143510" cy="0"/>
              </a:xfrm>
              <a:prstGeom prst="straightConnector1">
                <a:avLst/>
              </a:prstGeom>
              <a:noFill/>
              <a:ln w="9525" cap="flat" cmpd="sng" algn="ctr">
                <a:solidFill>
                  <a:srgbClr val="1F497D"/>
                </a:solidFill>
                <a:prstDash val="solid"/>
                <a:headEnd type="stealth"/>
                <a:tailEnd type="none" w="med" len="lg"/>
              </a:ln>
              <a:effectLst/>
            </p:spPr>
          </p:cxnSp>
          <p:cxnSp>
            <p:nvCxnSpPr>
              <p:cNvPr id="49" name="Straight Arrow Connector 48"/>
              <p:cNvCxnSpPr/>
              <p:nvPr/>
            </p:nvCxnSpPr>
            <p:spPr>
              <a:xfrm flipH="1">
                <a:off x="5617029" y="1807029"/>
                <a:ext cx="143510" cy="0"/>
              </a:xfrm>
              <a:prstGeom prst="straightConnector1">
                <a:avLst/>
              </a:prstGeom>
              <a:noFill/>
              <a:ln w="9525" cap="flat" cmpd="sng" algn="ctr">
                <a:solidFill>
                  <a:srgbClr val="1F497D"/>
                </a:solidFill>
                <a:prstDash val="solid"/>
                <a:headEnd type="stealth"/>
                <a:tailEnd type="none" w="med" len="lg"/>
              </a:ln>
              <a:effectLst/>
            </p:spPr>
          </p:cxnSp>
        </p:grpSp>
        <p:sp>
          <p:nvSpPr>
            <p:cNvPr id="12" name="Text Box 13"/>
            <p:cNvSpPr txBox="1"/>
            <p:nvPr/>
          </p:nvSpPr>
          <p:spPr>
            <a:xfrm>
              <a:off x="5364480" y="-46592"/>
              <a:ext cx="1173480" cy="263516"/>
            </a:xfrm>
            <a:prstGeom prst="rect">
              <a:avLst/>
            </a:prstGeom>
            <a:solidFill>
              <a:sysClr val="window" lastClr="FFFFFF"/>
            </a:solidFill>
            <a:ln w="6350">
              <a:solidFill>
                <a:sysClr val="window" lastClr="FFFFFF"/>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b="1" kern="0" dirty="0">
                  <a:solidFill>
                    <a:srgbClr val="7030A0"/>
                  </a:solidFill>
                  <a:ea typeface="Calibri"/>
                  <a:cs typeface="Times New Roman"/>
                </a:rPr>
                <a:t>Payment</a:t>
              </a:r>
              <a:endParaRPr lang="bg-BG" sz="1600" b="1" kern="0" dirty="0">
                <a:solidFill>
                  <a:srgbClr val="7030A0"/>
                </a:solidFill>
                <a:ea typeface="Calibri"/>
                <a:cs typeface="Times New Roman"/>
              </a:endParaRPr>
            </a:p>
          </p:txBody>
        </p:sp>
      </p:grpSp>
    </p:spTree>
    <p:extLst>
      <p:ext uri="{BB962C8B-B14F-4D97-AF65-F5344CB8AC3E}">
        <p14:creationId xmlns:p14="http://schemas.microsoft.com/office/powerpoint/2010/main" xmlns="" val="466723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726530" y="1120140"/>
            <a:ext cx="10909412" cy="102108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GB" sz="2800" b="1" dirty="0" smtClean="0">
                <a:solidFill>
                  <a:srgbClr val="7030A0"/>
                </a:solidFill>
              </a:rPr>
              <a:t>Why </a:t>
            </a:r>
            <a:r>
              <a:rPr lang="en-GB" sz="2800" b="1" dirty="0">
                <a:solidFill>
                  <a:srgbClr val="7030A0"/>
                </a:solidFill>
              </a:rPr>
              <a:t>do the couples to be married spend time and money for the wedding rings</a:t>
            </a:r>
            <a:r>
              <a:rPr lang="en-GB" sz="2800" b="1" dirty="0" smtClean="0">
                <a:solidFill>
                  <a:srgbClr val="7030A0"/>
                </a:solidFill>
              </a:rPr>
              <a:t>?</a:t>
            </a:r>
            <a:endParaRPr lang="en-GB" sz="1600" u="sng" dirty="0" smtClean="0">
              <a:solidFill>
                <a:prstClr val="black"/>
              </a:solidFill>
            </a:endParaRPr>
          </a:p>
        </p:txBody>
      </p:sp>
      <p:sp>
        <p:nvSpPr>
          <p:cNvPr id="10" name="Title 1"/>
          <p:cNvSpPr txBox="1">
            <a:spLocks/>
          </p:cNvSpPr>
          <p:nvPr/>
        </p:nvSpPr>
        <p:spPr>
          <a:xfrm>
            <a:off x="3736430" y="1935480"/>
            <a:ext cx="7564030" cy="348234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200" dirty="0" smtClean="0"/>
              <a:t>The </a:t>
            </a:r>
            <a:r>
              <a:rPr lang="en-US" sz="2200" dirty="0"/>
              <a:t>wedding rings are important to those planning to wed. Many couples invest large amounts of time in the selection of rings. </a:t>
            </a:r>
            <a:endParaRPr lang="bg-BG" sz="2200" dirty="0"/>
          </a:p>
          <a:p>
            <a:pPr algn="just"/>
            <a:r>
              <a:rPr lang="en-US" sz="2200" dirty="0"/>
              <a:t>Gold is the preferred material, though not the cheapest. The meaning of gold is illumination, wisdom, and wealth. Gold often symbolizes high quality.</a:t>
            </a:r>
            <a:endParaRPr lang="bg-BG" sz="2200" dirty="0"/>
          </a:p>
          <a:p>
            <a:pPr algn="just"/>
            <a:r>
              <a:rPr lang="en-GB" sz="2200" dirty="0"/>
              <a:t>The round infinite form symbolizes the perfection in the relations. </a:t>
            </a:r>
            <a:endParaRPr lang="bg-BG" sz="2200" dirty="0"/>
          </a:p>
          <a:p>
            <a:pPr algn="just"/>
            <a:r>
              <a:rPr lang="en-GB" sz="2200" dirty="0"/>
              <a:t>The wedding rings are symbols of the love, friendship, and faithfulness that the couple will share.</a:t>
            </a:r>
            <a:endParaRPr lang="bg-BG" sz="2200" dirty="0"/>
          </a:p>
          <a:p>
            <a:pPr algn="just"/>
            <a:r>
              <a:rPr lang="en-GB" sz="2200" dirty="0"/>
              <a:t>The rings demonstrate the union that has already taken place: a promise to be true in good times and in bad.</a:t>
            </a:r>
            <a:endParaRPr lang="en-GB" sz="2200" dirty="0">
              <a:solidFill>
                <a:srgbClr val="4472C4"/>
              </a:solidFill>
            </a:endParaRPr>
          </a:p>
        </p:txBody>
      </p:sp>
      <p:pic>
        <p:nvPicPr>
          <p:cNvPr id="11" name="Picture 10"/>
          <p:cNvPicPr/>
          <p:nvPr/>
        </p:nvPicPr>
        <p:blipFill>
          <a:blip r:embed="rId7" cstate="print">
            <a:extLst>
              <a:ext uri="{28A0092B-C50C-407E-A947-70E740481C1C}">
                <a14:useLocalDpi xmlns:a14="http://schemas.microsoft.com/office/drawing/2010/main" xmlns="" val="0"/>
              </a:ext>
            </a:extLst>
          </a:blip>
          <a:stretch>
            <a:fillRect/>
          </a:stretch>
        </p:blipFill>
        <p:spPr>
          <a:xfrm>
            <a:off x="769586" y="2320290"/>
            <a:ext cx="2247900" cy="2552700"/>
          </a:xfrm>
          <a:prstGeom prst="rect">
            <a:avLst/>
          </a:prstGeom>
        </p:spPr>
      </p:pic>
    </p:spTree>
    <p:extLst>
      <p:ext uri="{BB962C8B-B14F-4D97-AF65-F5344CB8AC3E}">
        <p14:creationId xmlns:p14="http://schemas.microsoft.com/office/powerpoint/2010/main" xmlns="" val="3592387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10" name="Title 1"/>
          <p:cNvSpPr txBox="1">
            <a:spLocks/>
          </p:cNvSpPr>
          <p:nvPr/>
        </p:nvSpPr>
        <p:spPr>
          <a:xfrm>
            <a:off x="589370" y="1157161"/>
            <a:ext cx="10917584" cy="4256811"/>
          </a:xfrm>
          <a:prstGeom prst="rect">
            <a:avLst/>
          </a:prstGeom>
          <a:solidFill>
            <a:schemeClr val="bg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t> </a:t>
            </a:r>
            <a:endParaRPr lang="bg-BG" sz="1800" dirty="0"/>
          </a:p>
          <a:p>
            <a:r>
              <a:rPr lang="en-GB" sz="2800" b="1" dirty="0">
                <a:solidFill>
                  <a:srgbClr val="7030A0"/>
                </a:solidFill>
              </a:rPr>
              <a:t>Can the Dispute Boards be regarded as wedding rings??</a:t>
            </a:r>
          </a:p>
          <a:p>
            <a:pPr lvl="0" algn="just"/>
            <a:endParaRPr lang="en-GB" sz="2800" b="1" dirty="0" smtClean="0">
              <a:solidFill>
                <a:schemeClr val="accent5"/>
              </a:solidFill>
            </a:endParaRPr>
          </a:p>
          <a:p>
            <a:pPr algn="just"/>
            <a:r>
              <a:rPr lang="en-GB" sz="2800" b="1" dirty="0">
                <a:solidFill>
                  <a:schemeClr val="accent5"/>
                </a:solidFill>
              </a:rPr>
              <a:t>Yes, if selected carefully and established as a standing DB at the outset of the </a:t>
            </a:r>
            <a:r>
              <a:rPr lang="en-GB" sz="2800" b="1" dirty="0" smtClean="0">
                <a:solidFill>
                  <a:schemeClr val="accent5"/>
                </a:solidFill>
              </a:rPr>
              <a:t>project:</a:t>
            </a:r>
            <a:endParaRPr lang="en-GB" sz="2800" b="1" dirty="0">
              <a:solidFill>
                <a:schemeClr val="accent5"/>
              </a:solidFill>
            </a:endParaRPr>
          </a:p>
          <a:p>
            <a:pPr lvl="0"/>
            <a:endParaRPr lang="bg-BG" sz="1800" dirty="0"/>
          </a:p>
          <a:p>
            <a:pPr marL="342900" lvl="0" indent="-342900">
              <a:buFont typeface="Courier New" panose="02070309020205020404" pitchFamily="49" charset="0"/>
              <a:buChar char="o"/>
            </a:pPr>
            <a:r>
              <a:rPr lang="en-GB" sz="2400" dirty="0"/>
              <a:t>The </a:t>
            </a:r>
            <a:r>
              <a:rPr lang="en-GB" sz="2400" b="1" dirty="0">
                <a:solidFill>
                  <a:srgbClr val="7030A0"/>
                </a:solidFill>
              </a:rPr>
              <a:t>GURU</a:t>
            </a:r>
            <a:r>
              <a:rPr lang="en-GB" sz="2400" dirty="0">
                <a:solidFill>
                  <a:srgbClr val="7030A0"/>
                </a:solidFill>
              </a:rPr>
              <a:t>:</a:t>
            </a:r>
            <a:endParaRPr lang="bg-BG" sz="2400" dirty="0">
              <a:solidFill>
                <a:srgbClr val="7030A0"/>
              </a:solidFill>
            </a:endParaRPr>
          </a:p>
          <a:p>
            <a:pPr marL="800100" lvl="1" indent="-342900">
              <a:buFont typeface="Wingdings" panose="05000000000000000000" pitchFamily="2" charset="2"/>
              <a:buChar char="Ø"/>
            </a:pPr>
            <a:r>
              <a:rPr lang="en-GB" sz="2000" dirty="0">
                <a:latin typeface="+mj-lt"/>
                <a:ea typeface="+mj-ea"/>
                <a:cs typeface="+mj-cs"/>
              </a:rPr>
              <a:t>The </a:t>
            </a:r>
            <a:r>
              <a:rPr lang="en-GB" sz="2000" b="1" dirty="0">
                <a:solidFill>
                  <a:srgbClr val="7030A0"/>
                </a:solidFill>
                <a:latin typeface="+mj-lt"/>
                <a:ea typeface="+mj-ea"/>
                <a:cs typeface="+mj-cs"/>
              </a:rPr>
              <a:t>experienced</a:t>
            </a:r>
            <a:r>
              <a:rPr lang="en-GB" sz="2000" dirty="0">
                <a:solidFill>
                  <a:srgbClr val="7030A0"/>
                </a:solidFill>
                <a:latin typeface="+mj-lt"/>
                <a:ea typeface="+mj-ea"/>
                <a:cs typeface="+mj-cs"/>
              </a:rPr>
              <a:t> </a:t>
            </a:r>
            <a:r>
              <a:rPr lang="en-GB" sz="2000" dirty="0">
                <a:latin typeface="+mj-lt"/>
                <a:ea typeface="+mj-ea"/>
                <a:cs typeface="+mj-cs"/>
              </a:rPr>
              <a:t>DB shall explain the contractual procedures and possible pitfalls;</a:t>
            </a:r>
            <a:endParaRPr lang="bg-BG" sz="2000" dirty="0">
              <a:latin typeface="+mj-lt"/>
              <a:ea typeface="+mj-ea"/>
              <a:cs typeface="+mj-cs"/>
            </a:endParaRPr>
          </a:p>
          <a:p>
            <a:pPr marL="800100" lvl="1" indent="-342900">
              <a:buFont typeface="Wingdings" panose="05000000000000000000" pitchFamily="2" charset="2"/>
              <a:buChar char="Ø"/>
            </a:pPr>
            <a:r>
              <a:rPr lang="en-GB" sz="2000" dirty="0">
                <a:latin typeface="+mj-lt"/>
                <a:ea typeface="+mj-ea"/>
                <a:cs typeface="+mj-cs"/>
              </a:rPr>
              <a:t>The </a:t>
            </a:r>
            <a:r>
              <a:rPr lang="en-GB" sz="2000" b="1" dirty="0">
                <a:solidFill>
                  <a:srgbClr val="7030A0"/>
                </a:solidFill>
                <a:latin typeface="+mj-lt"/>
                <a:ea typeface="+mj-ea"/>
                <a:cs typeface="+mj-cs"/>
              </a:rPr>
              <a:t>inquisitorial</a:t>
            </a:r>
            <a:r>
              <a:rPr lang="en-GB" sz="2000" dirty="0">
                <a:solidFill>
                  <a:srgbClr val="7030A0"/>
                </a:solidFill>
                <a:latin typeface="+mj-lt"/>
                <a:ea typeface="+mj-ea"/>
                <a:cs typeface="+mj-cs"/>
              </a:rPr>
              <a:t> </a:t>
            </a:r>
            <a:r>
              <a:rPr lang="en-GB" sz="2000" dirty="0">
                <a:latin typeface="+mj-lt"/>
                <a:ea typeface="+mj-ea"/>
                <a:cs typeface="+mj-cs"/>
              </a:rPr>
              <a:t>DB shall ask questions to point the problems and carefully guide the Parties to solve the potential disagreements;</a:t>
            </a:r>
            <a:endParaRPr lang="bg-BG" sz="2000" dirty="0">
              <a:latin typeface="+mj-lt"/>
              <a:ea typeface="+mj-ea"/>
              <a:cs typeface="+mj-cs"/>
            </a:endParaRPr>
          </a:p>
          <a:p>
            <a:pPr marL="800100" lvl="1" indent="-342900">
              <a:buFont typeface="Wingdings" panose="05000000000000000000" pitchFamily="2" charset="2"/>
              <a:buChar char="Ø"/>
            </a:pPr>
            <a:r>
              <a:rPr lang="en-GB" sz="2000" dirty="0">
                <a:latin typeface="+mj-lt"/>
                <a:ea typeface="+mj-ea"/>
                <a:cs typeface="+mj-cs"/>
              </a:rPr>
              <a:t>The </a:t>
            </a:r>
            <a:r>
              <a:rPr lang="en-GB" sz="2000" b="1" dirty="0">
                <a:solidFill>
                  <a:srgbClr val="7030A0"/>
                </a:solidFill>
                <a:latin typeface="+mj-lt"/>
                <a:ea typeface="+mj-ea"/>
                <a:cs typeface="+mj-cs"/>
              </a:rPr>
              <a:t>persuasive</a:t>
            </a:r>
            <a:r>
              <a:rPr lang="en-GB" sz="2000" dirty="0">
                <a:solidFill>
                  <a:srgbClr val="7030A0"/>
                </a:solidFill>
                <a:latin typeface="+mj-lt"/>
                <a:ea typeface="+mj-ea"/>
                <a:cs typeface="+mj-cs"/>
              </a:rPr>
              <a:t> </a:t>
            </a:r>
            <a:r>
              <a:rPr lang="en-GB" sz="2000" dirty="0">
                <a:latin typeface="+mj-lt"/>
                <a:ea typeface="+mj-ea"/>
                <a:cs typeface="+mj-cs"/>
              </a:rPr>
              <a:t>DB shall explain the parties that they can use his advice and jointly refer for opinions for difficult interpretations or other escalating disagreements.</a:t>
            </a:r>
            <a:endParaRPr lang="bg-BG" sz="2400" dirty="0">
              <a:latin typeface="+mj-lt"/>
              <a:ea typeface="+mj-ea"/>
              <a:cs typeface="+mj-cs"/>
            </a:endParaRPr>
          </a:p>
        </p:txBody>
      </p:sp>
    </p:spTree>
    <p:extLst>
      <p:ext uri="{BB962C8B-B14F-4D97-AF65-F5344CB8AC3E}">
        <p14:creationId xmlns:p14="http://schemas.microsoft.com/office/powerpoint/2010/main" xmlns="" val="4129071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589370" y="1157161"/>
            <a:ext cx="10909412" cy="4385883"/>
          </a:xfrm>
          <a:prstGeom prst="rect">
            <a:avLst/>
          </a:prstGeom>
          <a:solidFill>
            <a:schemeClr val="bg1"/>
          </a:solidFill>
          <a:ln>
            <a:solidFill>
              <a:srgbClr val="7030A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t> </a:t>
            </a:r>
            <a:endParaRPr lang="bg-BG" sz="1800" dirty="0"/>
          </a:p>
          <a:p>
            <a:pPr marL="342900" lvl="0" indent="-342900">
              <a:buFont typeface="Courier New" panose="02070309020205020404" pitchFamily="49" charset="0"/>
              <a:buChar char="o"/>
            </a:pPr>
            <a:r>
              <a:rPr lang="en-GB" sz="2400" dirty="0"/>
              <a:t>The </a:t>
            </a:r>
            <a:r>
              <a:rPr lang="en-GB" sz="2400" b="1" dirty="0">
                <a:solidFill>
                  <a:srgbClr val="7030A0"/>
                </a:solidFill>
              </a:rPr>
              <a:t>GUARDIAN</a:t>
            </a:r>
            <a:r>
              <a:rPr lang="en-GB" sz="2400" dirty="0">
                <a:solidFill>
                  <a:srgbClr val="7030A0"/>
                </a:solidFill>
              </a:rPr>
              <a:t> </a:t>
            </a:r>
            <a:r>
              <a:rPr lang="en-GB" sz="2400" dirty="0"/>
              <a:t>of the relationships</a:t>
            </a:r>
            <a:r>
              <a:rPr lang="en-GB" sz="2400" dirty="0" smtClean="0">
                <a:solidFill>
                  <a:srgbClr val="7030A0"/>
                </a:solidFill>
              </a:rPr>
              <a:t>:</a:t>
            </a:r>
            <a:endParaRPr lang="bg-BG" sz="2400" dirty="0">
              <a:solidFill>
                <a:srgbClr val="7030A0"/>
              </a:solidFill>
            </a:endParaRPr>
          </a:p>
          <a:p>
            <a:pPr marL="800100" lvl="1" indent="-342900">
              <a:buFont typeface="Wingdings" panose="05000000000000000000" pitchFamily="2" charset="2"/>
              <a:buChar char="Ø"/>
            </a:pPr>
            <a:r>
              <a:rPr lang="en-US" sz="2400" dirty="0" smtClean="0">
                <a:latin typeface="+mj-lt"/>
                <a:ea typeface="+mj-ea"/>
                <a:cs typeface="+mj-cs"/>
              </a:rPr>
              <a:t>The </a:t>
            </a:r>
            <a:r>
              <a:rPr lang="en-US" sz="2400" b="1" dirty="0">
                <a:solidFill>
                  <a:srgbClr val="7030A0"/>
                </a:solidFill>
                <a:latin typeface="+mj-lt"/>
                <a:ea typeface="+mj-ea"/>
                <a:cs typeface="+mj-cs"/>
              </a:rPr>
              <a:t>impartial</a:t>
            </a:r>
            <a:r>
              <a:rPr lang="en-US" sz="2400" dirty="0">
                <a:latin typeface="+mj-lt"/>
                <a:ea typeface="+mj-ea"/>
                <a:cs typeface="+mj-cs"/>
              </a:rPr>
              <a:t> DB shall influence the parties not to fall down the slope of adversarial correspondence;</a:t>
            </a:r>
          </a:p>
          <a:p>
            <a:pPr marL="800100" lvl="1" indent="-342900">
              <a:buFont typeface="Wingdings" panose="05000000000000000000" pitchFamily="2" charset="2"/>
              <a:buChar char="Ø"/>
            </a:pPr>
            <a:r>
              <a:rPr lang="en-US" sz="2400" dirty="0" smtClean="0">
                <a:latin typeface="+mj-lt"/>
                <a:ea typeface="+mj-ea"/>
                <a:cs typeface="+mj-cs"/>
              </a:rPr>
              <a:t>The </a:t>
            </a:r>
            <a:r>
              <a:rPr lang="en-US" sz="2400" dirty="0">
                <a:latin typeface="+mj-lt"/>
                <a:ea typeface="+mj-ea"/>
                <a:cs typeface="+mj-cs"/>
              </a:rPr>
              <a:t>presence of the DB </a:t>
            </a:r>
            <a:r>
              <a:rPr lang="en-US" sz="2400" b="1" dirty="0">
                <a:solidFill>
                  <a:srgbClr val="7030A0"/>
                </a:solidFill>
                <a:latin typeface="+mj-lt"/>
                <a:ea typeface="+mj-ea"/>
                <a:cs typeface="+mj-cs"/>
              </a:rPr>
              <a:t>familiar with the project</a:t>
            </a:r>
            <a:r>
              <a:rPr lang="en-US" sz="2400" dirty="0">
                <a:latin typeface="+mj-lt"/>
                <a:ea typeface="+mj-ea"/>
                <a:cs typeface="+mj-cs"/>
              </a:rPr>
              <a:t> shall restrain the Employer from pressing the Engineer to reject all Contractor’s claims;</a:t>
            </a:r>
          </a:p>
          <a:p>
            <a:pPr marL="800100" lvl="1" indent="-342900">
              <a:buFont typeface="Wingdings" panose="05000000000000000000" pitchFamily="2" charset="2"/>
              <a:buChar char="Ø"/>
            </a:pPr>
            <a:r>
              <a:rPr lang="en-US" sz="2400" dirty="0" smtClean="0">
                <a:latin typeface="+mj-lt"/>
                <a:ea typeface="+mj-ea"/>
                <a:cs typeface="+mj-cs"/>
              </a:rPr>
              <a:t>The </a:t>
            </a:r>
            <a:r>
              <a:rPr lang="en-US" sz="2400" b="1" dirty="0">
                <a:solidFill>
                  <a:srgbClr val="7030A0"/>
                </a:solidFill>
                <a:latin typeface="+mj-lt"/>
                <a:ea typeface="+mj-ea"/>
                <a:cs typeface="+mj-cs"/>
              </a:rPr>
              <a:t>objective</a:t>
            </a:r>
            <a:r>
              <a:rPr lang="en-US" sz="2400" dirty="0">
                <a:latin typeface="+mj-lt"/>
                <a:ea typeface="+mj-ea"/>
                <a:cs typeface="+mj-cs"/>
              </a:rPr>
              <a:t> DB makes useless any attempt of the Contractor to corrupt the Engineer.</a:t>
            </a:r>
          </a:p>
          <a:p>
            <a:pPr marL="800100" lvl="1" indent="-342900">
              <a:buFont typeface="Wingdings" panose="05000000000000000000" pitchFamily="2" charset="2"/>
              <a:buChar char="Ø"/>
            </a:pPr>
            <a:r>
              <a:rPr lang="en-US" sz="2400" dirty="0" smtClean="0">
                <a:latin typeface="+mj-lt"/>
                <a:ea typeface="+mj-ea"/>
                <a:cs typeface="+mj-cs"/>
              </a:rPr>
              <a:t>The </a:t>
            </a:r>
            <a:r>
              <a:rPr lang="en-US" sz="2400" b="1" dirty="0">
                <a:solidFill>
                  <a:srgbClr val="7030A0"/>
                </a:solidFill>
                <a:latin typeface="+mj-lt"/>
                <a:ea typeface="+mj-ea"/>
                <a:cs typeface="+mj-cs"/>
              </a:rPr>
              <a:t>proactive</a:t>
            </a:r>
            <a:r>
              <a:rPr lang="en-US" sz="2400" dirty="0">
                <a:latin typeface="+mj-lt"/>
                <a:ea typeface="+mj-ea"/>
                <a:cs typeface="+mj-cs"/>
              </a:rPr>
              <a:t> DB shall simplify all procedures and invite joint referral for opinion during the site visits and meetings, cooling the negative emotions with his reasons</a:t>
            </a:r>
            <a:r>
              <a:rPr lang="en-US" sz="2400" dirty="0" smtClean="0">
                <a:latin typeface="+mj-lt"/>
                <a:ea typeface="+mj-ea"/>
                <a:cs typeface="+mj-cs"/>
              </a:rPr>
              <a:t>.</a:t>
            </a:r>
            <a:endParaRPr lang="en-US" sz="2400" dirty="0">
              <a:latin typeface="+mj-lt"/>
              <a:ea typeface="+mj-ea"/>
              <a:cs typeface="+mj-cs"/>
            </a:endParaRPr>
          </a:p>
        </p:txBody>
      </p:sp>
    </p:spTree>
    <p:extLst>
      <p:ext uri="{BB962C8B-B14F-4D97-AF65-F5344CB8AC3E}">
        <p14:creationId xmlns:p14="http://schemas.microsoft.com/office/powerpoint/2010/main" xmlns="" val="2114354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589370" y="1157161"/>
            <a:ext cx="10909412" cy="4385883"/>
          </a:xfrm>
          <a:prstGeom prst="rect">
            <a:avLst/>
          </a:prstGeom>
          <a:solidFill>
            <a:schemeClr val="bg1"/>
          </a:solidFill>
          <a:ln>
            <a:solidFill>
              <a:srgbClr val="7030A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endParaRPr lang="bg-BG" sz="1800" dirty="0">
              <a:solidFill>
                <a:prstClr val="black"/>
              </a:solidFill>
            </a:endParaRPr>
          </a:p>
          <a:p>
            <a:pPr marL="342900" indent="-342900">
              <a:buFont typeface="Courier New" panose="02070309020205020404" pitchFamily="49" charset="0"/>
              <a:buChar char="o"/>
            </a:pPr>
            <a:r>
              <a:rPr lang="en-GB" sz="2400" dirty="0"/>
              <a:t>The </a:t>
            </a:r>
            <a:r>
              <a:rPr lang="en-GB" sz="2400" b="1" dirty="0">
                <a:solidFill>
                  <a:srgbClr val="7030A0"/>
                </a:solidFill>
              </a:rPr>
              <a:t>RELATIVE</a:t>
            </a:r>
            <a:r>
              <a:rPr lang="en-GB" sz="2400" dirty="0">
                <a:solidFill>
                  <a:srgbClr val="7030A0"/>
                </a:solidFill>
              </a:rPr>
              <a:t> </a:t>
            </a:r>
            <a:r>
              <a:rPr lang="en-GB" sz="2400" dirty="0"/>
              <a:t>always ready to help</a:t>
            </a:r>
            <a:r>
              <a:rPr lang="en-GB" sz="2400" dirty="0" smtClean="0">
                <a:solidFill>
                  <a:srgbClr val="7030A0"/>
                </a:solidFill>
              </a:rPr>
              <a:t>:</a:t>
            </a:r>
            <a:endParaRPr lang="bg-BG" sz="2400" dirty="0">
              <a:solidFill>
                <a:srgbClr val="7030A0"/>
              </a:solidFill>
            </a:endParaRPr>
          </a:p>
          <a:p>
            <a:pPr marL="800100" lvl="1" indent="-342900" algn="just">
              <a:buFont typeface="Wingdings" panose="05000000000000000000" pitchFamily="2" charset="2"/>
              <a:buChar char="Ø"/>
            </a:pPr>
            <a:r>
              <a:rPr lang="en-GB" dirty="0">
                <a:latin typeface="+mj-lt"/>
                <a:ea typeface="+mj-ea"/>
                <a:cs typeface="+mj-cs"/>
              </a:rPr>
              <a:t>The DB is </a:t>
            </a:r>
            <a:r>
              <a:rPr lang="en-GB" b="1" dirty="0">
                <a:solidFill>
                  <a:srgbClr val="7030A0"/>
                </a:solidFill>
                <a:latin typeface="+mj-lt"/>
                <a:ea typeface="+mj-ea"/>
                <a:cs typeface="+mj-cs"/>
              </a:rPr>
              <a:t>part of the project administration</a:t>
            </a:r>
            <a:r>
              <a:rPr lang="en-GB" dirty="0">
                <a:latin typeface="+mj-lt"/>
                <a:ea typeface="+mj-ea"/>
                <a:cs typeface="+mj-cs"/>
              </a:rPr>
              <a:t>: he is checking the contemporary records on a quarterly basis during the site visits, if not every month;</a:t>
            </a:r>
            <a:endParaRPr lang="bg-BG" dirty="0">
              <a:latin typeface="+mj-lt"/>
              <a:ea typeface="+mj-ea"/>
              <a:cs typeface="+mj-cs"/>
            </a:endParaRPr>
          </a:p>
          <a:p>
            <a:pPr marL="800100" lvl="1" indent="-342900" algn="just">
              <a:buFont typeface="Wingdings" panose="05000000000000000000" pitchFamily="2" charset="2"/>
              <a:buChar char="Ø"/>
            </a:pPr>
            <a:r>
              <a:rPr lang="en-GB" dirty="0">
                <a:latin typeface="+mj-lt"/>
                <a:ea typeface="+mj-ea"/>
                <a:cs typeface="+mj-cs"/>
              </a:rPr>
              <a:t>The DB members are </a:t>
            </a:r>
            <a:r>
              <a:rPr lang="en-GB" b="1" dirty="0">
                <a:solidFill>
                  <a:srgbClr val="7030A0"/>
                </a:solidFill>
                <a:latin typeface="+mj-lt"/>
                <a:ea typeface="+mj-ea"/>
                <a:cs typeface="+mj-cs"/>
              </a:rPr>
              <a:t>professionals with decades of experience </a:t>
            </a:r>
            <a:r>
              <a:rPr lang="en-GB" dirty="0">
                <a:latin typeface="+mj-lt"/>
                <a:ea typeface="+mj-ea"/>
                <a:cs typeface="+mj-cs"/>
              </a:rPr>
              <a:t>with similar projects and contracts, restricted from interference in the project execution and supervision, but clever enough to find a way to point out potential risks and give advice (asking questions or proposing the parties further tests, meetings, negotiations, </a:t>
            </a:r>
            <a:r>
              <a:rPr lang="en-GB" dirty="0" err="1">
                <a:latin typeface="+mj-lt"/>
                <a:ea typeface="+mj-ea"/>
                <a:cs typeface="+mj-cs"/>
              </a:rPr>
              <a:t>etc</a:t>
            </a:r>
            <a:r>
              <a:rPr lang="en-GB" dirty="0">
                <a:latin typeface="+mj-lt"/>
                <a:ea typeface="+mj-ea"/>
                <a:cs typeface="+mj-cs"/>
              </a:rPr>
              <a:t>).</a:t>
            </a:r>
            <a:endParaRPr lang="bg-BG" dirty="0">
              <a:latin typeface="+mj-lt"/>
              <a:ea typeface="+mj-ea"/>
              <a:cs typeface="+mj-cs"/>
            </a:endParaRPr>
          </a:p>
          <a:p>
            <a:pPr marL="800100" lvl="1" indent="-342900" algn="just">
              <a:buFont typeface="Wingdings" panose="05000000000000000000" pitchFamily="2" charset="2"/>
              <a:buChar char="Ø"/>
            </a:pPr>
            <a:r>
              <a:rPr lang="en-GB" dirty="0">
                <a:latin typeface="+mj-lt"/>
                <a:ea typeface="+mj-ea"/>
                <a:cs typeface="+mj-cs"/>
              </a:rPr>
              <a:t>The DB is </a:t>
            </a:r>
            <a:r>
              <a:rPr lang="en-GB" b="1" dirty="0">
                <a:solidFill>
                  <a:srgbClr val="7030A0"/>
                </a:solidFill>
                <a:latin typeface="+mj-lt"/>
                <a:ea typeface="+mj-ea"/>
                <a:cs typeface="+mj-cs"/>
              </a:rPr>
              <a:t>supportive</a:t>
            </a:r>
            <a:r>
              <a:rPr lang="en-GB" dirty="0">
                <a:latin typeface="+mj-lt"/>
                <a:ea typeface="+mj-ea"/>
                <a:cs typeface="+mj-cs"/>
              </a:rPr>
              <a:t> - always ready to advice about meeting the funders’ requirements in case of variations, unforeseeable events and delayed payments.</a:t>
            </a:r>
          </a:p>
          <a:p>
            <a:pPr marL="800100" lvl="1" indent="-342900" algn="just">
              <a:buFont typeface="Wingdings" panose="05000000000000000000" pitchFamily="2" charset="2"/>
              <a:buChar char="Ø"/>
            </a:pPr>
            <a:r>
              <a:rPr lang="en-GB" dirty="0">
                <a:latin typeface="+mj-lt"/>
                <a:ea typeface="+mj-ea"/>
                <a:cs typeface="+mj-cs"/>
              </a:rPr>
              <a:t>The DB is </a:t>
            </a:r>
            <a:r>
              <a:rPr lang="en-GB" b="1" dirty="0">
                <a:solidFill>
                  <a:srgbClr val="7030A0"/>
                </a:solidFill>
                <a:latin typeface="+mj-lt"/>
                <a:ea typeface="+mj-ea"/>
                <a:cs typeface="+mj-cs"/>
              </a:rPr>
              <a:t>economic</a:t>
            </a:r>
            <a:r>
              <a:rPr lang="en-GB" dirty="0">
                <a:latin typeface="+mj-lt"/>
                <a:ea typeface="+mj-ea"/>
                <a:cs typeface="+mj-cs"/>
              </a:rPr>
              <a:t>: its cost is less than 1% of the project budget and even if the adversarial culture of the parties is predominant, the DB shall sort the numerous referrals, deal quickly with the easy straightforward ones to cool the passions, explain the parties how devastating may be the arbitration/litigation for the project, their relationships and their pockets. As a result, at least 50% of the disputes shall be solved, all contemporary records shall be sorted and analysed and the DB determinations shall be recognised as reliable expert evidence in further dispute resolution procedures.</a:t>
            </a:r>
            <a:endParaRPr lang="en-US" dirty="0">
              <a:latin typeface="+mj-lt"/>
              <a:ea typeface="+mj-ea"/>
              <a:cs typeface="+mj-cs"/>
            </a:endParaRPr>
          </a:p>
          <a:p>
            <a:pPr marL="800100" lvl="1" indent="-342900">
              <a:buFont typeface="Wingdings" panose="05000000000000000000" pitchFamily="2" charset="2"/>
              <a:buChar char="Ø"/>
            </a:pPr>
            <a:endParaRPr lang="bg-BG" sz="2000" dirty="0" smtClean="0">
              <a:latin typeface="+mj-lt"/>
              <a:ea typeface="+mj-ea"/>
              <a:cs typeface="+mj-cs"/>
            </a:endParaRPr>
          </a:p>
        </p:txBody>
      </p:sp>
    </p:spTree>
    <p:extLst>
      <p:ext uri="{BB962C8B-B14F-4D97-AF65-F5344CB8AC3E}">
        <p14:creationId xmlns:p14="http://schemas.microsoft.com/office/powerpoint/2010/main" xmlns="" val="967219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726530" y="1120140"/>
            <a:ext cx="10909412" cy="102108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GB" sz="2800" b="1" dirty="0">
                <a:solidFill>
                  <a:srgbClr val="7030A0"/>
                </a:solidFill>
              </a:rPr>
              <a:t>Can the Dispute Boards be regarded as marriage chains</a:t>
            </a:r>
            <a:r>
              <a:rPr lang="en-GB" sz="2800" b="1" dirty="0" smtClean="0">
                <a:solidFill>
                  <a:srgbClr val="7030A0"/>
                </a:solidFill>
              </a:rPr>
              <a:t>?</a:t>
            </a:r>
          </a:p>
          <a:p>
            <a:endParaRPr lang="en-GB" sz="2800" b="1" dirty="0">
              <a:solidFill>
                <a:srgbClr val="7030A0"/>
              </a:solidFill>
            </a:endParaRPr>
          </a:p>
        </p:txBody>
      </p:sp>
      <p:sp>
        <p:nvSpPr>
          <p:cNvPr id="10" name="Title 1"/>
          <p:cNvSpPr txBox="1">
            <a:spLocks/>
          </p:cNvSpPr>
          <p:nvPr/>
        </p:nvSpPr>
        <p:spPr>
          <a:xfrm>
            <a:off x="3985260" y="1806892"/>
            <a:ext cx="7650682" cy="1119188"/>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accent5"/>
                </a:solidFill>
              </a:rPr>
              <a:t>Yes, if appointed in the end of the project against the will of one party.</a:t>
            </a:r>
            <a:endParaRPr lang="bg-BG" sz="2800" b="1" dirty="0">
              <a:solidFill>
                <a:schemeClr val="accent5"/>
              </a:solidFill>
            </a:endParaRPr>
          </a:p>
          <a:p>
            <a:r>
              <a:rPr lang="en-US" sz="2400" dirty="0"/>
              <a:t>Chains do not hold a marriage together…</a:t>
            </a:r>
            <a:r>
              <a:rPr lang="en-US" sz="2200" dirty="0" smtClean="0">
                <a:solidFill>
                  <a:prstClr val="black"/>
                </a:solidFill>
              </a:rPr>
              <a:t>. </a:t>
            </a:r>
            <a:endParaRPr lang="en-GB" sz="2200" dirty="0">
              <a:solidFill>
                <a:srgbClr val="4472C4"/>
              </a:solidFill>
            </a:endParaRPr>
          </a:p>
        </p:txBody>
      </p:sp>
      <p:pic>
        <p:nvPicPr>
          <p:cNvPr id="12" name="Picture 11"/>
          <p:cNvPicPr/>
          <p:nvPr/>
        </p:nvPicPr>
        <p:blipFill>
          <a:blip r:embed="rId7" cstate="print">
            <a:extLst>
              <a:ext uri="{28A0092B-C50C-407E-A947-70E740481C1C}">
                <a14:useLocalDpi xmlns:a14="http://schemas.microsoft.com/office/drawing/2010/main" xmlns="" val="0"/>
              </a:ext>
            </a:extLst>
          </a:blip>
          <a:stretch>
            <a:fillRect/>
          </a:stretch>
        </p:blipFill>
        <p:spPr>
          <a:xfrm>
            <a:off x="936273" y="1806892"/>
            <a:ext cx="2751807" cy="3359468"/>
          </a:xfrm>
          <a:prstGeom prst="rect">
            <a:avLst/>
          </a:prstGeom>
        </p:spPr>
      </p:pic>
      <p:pic>
        <p:nvPicPr>
          <p:cNvPr id="13" name="Picture 12"/>
          <p:cNvPicPr/>
          <p:nvPr/>
        </p:nvPicPr>
        <p:blipFill>
          <a:blip r:embed="rId8" cstate="print">
            <a:extLst>
              <a:ext uri="{28A0092B-C50C-407E-A947-70E740481C1C}">
                <a14:useLocalDpi xmlns:a14="http://schemas.microsoft.com/office/drawing/2010/main" xmlns="" val="0"/>
              </a:ext>
            </a:extLst>
          </a:blip>
          <a:stretch>
            <a:fillRect/>
          </a:stretch>
        </p:blipFill>
        <p:spPr>
          <a:xfrm>
            <a:off x="4087006" y="3021647"/>
            <a:ext cx="2702414" cy="2144713"/>
          </a:xfrm>
          <a:prstGeom prst="rect">
            <a:avLst/>
          </a:prstGeom>
        </p:spPr>
      </p:pic>
    </p:spTree>
    <p:extLst>
      <p:ext uri="{BB962C8B-B14F-4D97-AF65-F5344CB8AC3E}">
        <p14:creationId xmlns:p14="http://schemas.microsoft.com/office/powerpoint/2010/main" xmlns="" val="1754387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726530" y="1120140"/>
            <a:ext cx="10909412" cy="588327"/>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GB" sz="2800" b="1" dirty="0">
                <a:solidFill>
                  <a:srgbClr val="7030A0"/>
                </a:solidFill>
              </a:rPr>
              <a:t>The Banks: Is there anybody out there</a:t>
            </a:r>
            <a:r>
              <a:rPr lang="en-GB" sz="2800" b="1" dirty="0" smtClean="0">
                <a:solidFill>
                  <a:srgbClr val="7030A0"/>
                </a:solidFill>
              </a:rPr>
              <a:t>?</a:t>
            </a:r>
            <a:endParaRPr lang="en-GB" sz="2800" b="1" dirty="0">
              <a:solidFill>
                <a:srgbClr val="7030A0"/>
              </a:solidFill>
            </a:endParaRPr>
          </a:p>
        </p:txBody>
      </p:sp>
      <p:sp>
        <p:nvSpPr>
          <p:cNvPr id="10" name="Title 1"/>
          <p:cNvSpPr txBox="1">
            <a:spLocks/>
          </p:cNvSpPr>
          <p:nvPr/>
        </p:nvSpPr>
        <p:spPr>
          <a:xfrm>
            <a:off x="3688080" y="1841499"/>
            <a:ext cx="7650682" cy="3481388"/>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400" dirty="0"/>
              <a:t>It is very strange why most of </a:t>
            </a:r>
            <a:r>
              <a:rPr lang="en-US" sz="2400" dirty="0" smtClean="0"/>
              <a:t>MBDs are </a:t>
            </a:r>
            <a:r>
              <a:rPr lang="en-US" sz="2400" dirty="0"/>
              <a:t>negligent about the establishing of the DB at the outset of the project!</a:t>
            </a:r>
            <a:endParaRPr lang="bg-BG" sz="2400" dirty="0"/>
          </a:p>
          <a:p>
            <a:pPr algn="just"/>
            <a:r>
              <a:rPr lang="en-US" sz="2400" dirty="0"/>
              <a:t>The funders give their “no objection” to the tender documents and selection of the contractor and wash their hands… They are not interested how the DB can be financed and whether it is established as agreed under the contract…</a:t>
            </a:r>
            <a:endParaRPr lang="bg-BG" sz="2400" dirty="0"/>
          </a:p>
          <a:p>
            <a:pPr algn="just"/>
            <a:r>
              <a:rPr lang="en-US" sz="2400" dirty="0"/>
              <a:t>This is a strange </a:t>
            </a:r>
            <a:r>
              <a:rPr lang="en-US" sz="2400" dirty="0" err="1"/>
              <a:t>behaviour</a:t>
            </a:r>
            <a:r>
              <a:rPr lang="en-US" sz="2400" dirty="0"/>
              <a:t>, taking into account, that the adjudication has been implemented by the World Bank for several decades</a:t>
            </a:r>
            <a:r>
              <a:rPr lang="en-US" sz="2400" dirty="0" smtClean="0"/>
              <a:t>!</a:t>
            </a:r>
            <a:r>
              <a:rPr lang="en-US" sz="2200" dirty="0" smtClean="0">
                <a:solidFill>
                  <a:prstClr val="black"/>
                </a:solidFill>
              </a:rPr>
              <a:t> </a:t>
            </a:r>
            <a:endParaRPr lang="en-GB" sz="2200" dirty="0">
              <a:solidFill>
                <a:srgbClr val="4472C4"/>
              </a:solidFill>
            </a:endParaRPr>
          </a:p>
        </p:txBody>
      </p:sp>
      <p:pic>
        <p:nvPicPr>
          <p:cNvPr id="14" name="Picture 13"/>
          <p:cNvPicPr/>
          <p:nvPr/>
        </p:nvPicPr>
        <p:blipFill>
          <a:blip r:embed="rId7" cstate="print">
            <a:extLst>
              <a:ext uri="{28A0092B-C50C-407E-A947-70E740481C1C}">
                <a14:useLocalDpi xmlns:a14="http://schemas.microsoft.com/office/drawing/2010/main" xmlns="" val="0"/>
              </a:ext>
            </a:extLst>
          </a:blip>
          <a:stretch>
            <a:fillRect/>
          </a:stretch>
        </p:blipFill>
        <p:spPr>
          <a:xfrm>
            <a:off x="844669" y="1708467"/>
            <a:ext cx="2599571" cy="3747453"/>
          </a:xfrm>
          <a:prstGeom prst="rect">
            <a:avLst/>
          </a:prstGeom>
        </p:spPr>
      </p:pic>
    </p:spTree>
    <p:extLst>
      <p:ext uri="{BB962C8B-B14F-4D97-AF65-F5344CB8AC3E}">
        <p14:creationId xmlns:p14="http://schemas.microsoft.com/office/powerpoint/2010/main" xmlns="" val="2572463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186267"/>
            <a:ext cx="12192000" cy="6858000"/>
          </a:xfrm>
        </p:spPr>
      </p:pic>
      <p:sp>
        <p:nvSpPr>
          <p:cNvPr id="2" name="Title 1"/>
          <p:cNvSpPr>
            <a:spLocks noGrp="1"/>
          </p:cNvSpPr>
          <p:nvPr>
            <p:ph type="title"/>
          </p:nvPr>
        </p:nvSpPr>
        <p:spPr>
          <a:xfrm>
            <a:off x="3406747" y="313041"/>
            <a:ext cx="7947053" cy="349899"/>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schemeClr val="tx1"/>
                </a:solidFill>
              </a:rPr>
              <a:t>IBA Europe-Caucasus-Asia Forum, LONDON, September 2017</a:t>
            </a:r>
            <a:endParaRPr lang="en-GB" sz="2000" b="1" dirty="0">
              <a:solidFill>
                <a:schemeClr val="tx1"/>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grpSp>
        <p:nvGrpSpPr>
          <p:cNvPr id="85" name="Group 84"/>
          <p:cNvGrpSpPr/>
          <p:nvPr/>
        </p:nvGrpSpPr>
        <p:grpSpPr>
          <a:xfrm>
            <a:off x="752298" y="1154160"/>
            <a:ext cx="10178892" cy="4495560"/>
            <a:chOff x="-2213574" y="235280"/>
            <a:chExt cx="9357293" cy="4082680"/>
          </a:xfrm>
        </p:grpSpPr>
        <p:grpSp>
          <p:nvGrpSpPr>
            <p:cNvPr id="86" name="Group 85"/>
            <p:cNvGrpSpPr/>
            <p:nvPr/>
          </p:nvGrpSpPr>
          <p:grpSpPr>
            <a:xfrm>
              <a:off x="-2122930" y="235280"/>
              <a:ext cx="4374372" cy="3356380"/>
              <a:chOff x="-2206750" y="235280"/>
              <a:chExt cx="4374372" cy="3356380"/>
            </a:xfrm>
          </p:grpSpPr>
          <p:sp>
            <p:nvSpPr>
              <p:cNvPr id="99" name="Rounded Rectangle 98"/>
              <p:cNvSpPr/>
              <p:nvPr/>
            </p:nvSpPr>
            <p:spPr>
              <a:xfrm>
                <a:off x="-2206750" y="235280"/>
                <a:ext cx="4374372" cy="288000"/>
              </a:xfrm>
              <a:prstGeom prst="roundRect">
                <a:avLst/>
              </a:prstGeom>
              <a:solidFill>
                <a:srgbClr val="1F497D">
                  <a:lumMod val="20000"/>
                  <a:lumOff val="80000"/>
                </a:srgbClr>
              </a:solidFill>
              <a:ln w="12700" cap="flat" cmpd="sng" algn="ctr">
                <a:solidFill>
                  <a:srgbClr val="1F497D"/>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002060"/>
                    </a:solidFill>
                    <a:effectLst/>
                    <a:uLnTx/>
                    <a:uFillTx/>
                    <a:ea typeface="Calibri"/>
                    <a:cs typeface="Times New Roman"/>
                  </a:rPr>
                  <a:t>Number of DB members: 1 or 3?</a:t>
                </a:r>
                <a:endParaRPr kumimoji="0" lang="bg-BG" sz="2000" b="0" i="0" u="none" strike="noStrike" kern="0" cap="none" spc="0" normalizeH="0" baseline="0" noProof="0" dirty="0">
                  <a:ln>
                    <a:noFill/>
                  </a:ln>
                  <a:solidFill>
                    <a:sysClr val="window" lastClr="FFFFFF"/>
                  </a:solidFill>
                  <a:effectLst/>
                  <a:uLnTx/>
                  <a:uFillTx/>
                  <a:ea typeface="Calibri"/>
                  <a:cs typeface="Times New Roman"/>
                </a:endParaRPr>
              </a:p>
            </p:txBody>
          </p:sp>
          <p:sp>
            <p:nvSpPr>
              <p:cNvPr id="100" name="Rounded Rectangle 99"/>
              <p:cNvSpPr/>
              <p:nvPr/>
            </p:nvSpPr>
            <p:spPr>
              <a:xfrm>
                <a:off x="-2206750" y="776304"/>
                <a:ext cx="4374005" cy="287655"/>
              </a:xfrm>
              <a:prstGeom prst="roundRect">
                <a:avLst/>
              </a:prstGeom>
              <a:solidFill>
                <a:srgbClr val="1F497D">
                  <a:lumMod val="20000"/>
                  <a:lumOff val="80000"/>
                </a:srgbClr>
              </a:solidFill>
              <a:ln w="12700" cap="flat" cmpd="sng" algn="ctr">
                <a:solidFill>
                  <a:srgbClr val="1F497D"/>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Estimate of total cost of DB</a:t>
                </a:r>
                <a:endParaRPr lang="bg-BG" sz="1600" b="1" kern="0" dirty="0">
                  <a:solidFill>
                    <a:srgbClr val="002060"/>
                  </a:solidFill>
                  <a:ea typeface="Calibri"/>
                  <a:cs typeface="Times New Roman"/>
                </a:endParaRPr>
              </a:p>
            </p:txBody>
          </p:sp>
          <p:sp>
            <p:nvSpPr>
              <p:cNvPr id="101" name="Rounded Rectangle 100"/>
              <p:cNvSpPr/>
              <p:nvPr/>
            </p:nvSpPr>
            <p:spPr>
              <a:xfrm>
                <a:off x="-2206750" y="1286856"/>
                <a:ext cx="4374005" cy="431800"/>
              </a:xfrm>
              <a:prstGeom prst="roundRect">
                <a:avLst/>
              </a:prstGeom>
              <a:solidFill>
                <a:srgbClr val="1F497D">
                  <a:lumMod val="20000"/>
                  <a:lumOff val="80000"/>
                </a:srgbClr>
              </a:solidFill>
              <a:ln w="12700" cap="flat" cmpd="sng" algn="ctr">
                <a:solidFill>
                  <a:srgbClr val="1F497D"/>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Inclusion</a:t>
                </a:r>
                <a:r>
                  <a:rPr kumimoji="0" lang="en-GB" sz="1000" b="1" i="0" u="none" strike="noStrike" kern="0" cap="none" spc="0" normalizeH="0" baseline="0" noProof="0" dirty="0">
                    <a:ln>
                      <a:noFill/>
                    </a:ln>
                    <a:solidFill>
                      <a:srgbClr val="002060"/>
                    </a:solidFill>
                    <a:effectLst/>
                    <a:uLnTx/>
                    <a:uFillTx/>
                    <a:latin typeface="Times New Roman"/>
                    <a:ea typeface="Calibri"/>
                    <a:cs typeface="Times New Roman"/>
                  </a:rPr>
                  <a:t> </a:t>
                </a:r>
                <a:r>
                  <a:rPr lang="en-GB" sz="1600" b="1" kern="0" dirty="0">
                    <a:solidFill>
                      <a:srgbClr val="002060"/>
                    </a:solidFill>
                    <a:ea typeface="Calibri"/>
                    <a:cs typeface="Times New Roman"/>
                  </a:rPr>
                  <a:t>of</a:t>
                </a:r>
                <a:r>
                  <a:rPr kumimoji="0" lang="en-GB" sz="1000" b="1" i="0" u="none" strike="noStrike" kern="0" cap="none" spc="0" normalizeH="0" baseline="0" noProof="0" dirty="0">
                    <a:ln>
                      <a:noFill/>
                    </a:ln>
                    <a:solidFill>
                      <a:srgbClr val="002060"/>
                    </a:solidFill>
                    <a:effectLst/>
                    <a:uLnTx/>
                    <a:uFillTx/>
                    <a:latin typeface="Times New Roman"/>
                    <a:ea typeface="Calibri"/>
                    <a:cs typeface="Times New Roman"/>
                  </a:rPr>
                  <a:t> </a:t>
                </a:r>
                <a:r>
                  <a:rPr lang="en-GB" sz="1600" b="1" kern="0" dirty="0">
                    <a:solidFill>
                      <a:srgbClr val="002060"/>
                    </a:solidFill>
                    <a:ea typeface="Calibri"/>
                    <a:cs typeface="Times New Roman"/>
                  </a:rPr>
                  <a:t>the</a:t>
                </a:r>
                <a:r>
                  <a:rPr kumimoji="0" lang="en-GB" sz="1000" b="1" i="0" u="none" strike="noStrike" kern="0" cap="none" spc="0" normalizeH="0" baseline="0" noProof="0" dirty="0">
                    <a:ln>
                      <a:noFill/>
                    </a:ln>
                    <a:solidFill>
                      <a:srgbClr val="002060"/>
                    </a:solidFill>
                    <a:effectLst/>
                    <a:uLnTx/>
                    <a:uFillTx/>
                    <a:latin typeface="Times New Roman"/>
                    <a:ea typeface="Calibri"/>
                    <a:cs typeface="Times New Roman"/>
                  </a:rPr>
                  <a:t> </a:t>
                </a:r>
                <a:r>
                  <a:rPr lang="en-GB" sz="1600" b="1" kern="0" dirty="0">
                    <a:solidFill>
                      <a:srgbClr val="002060"/>
                    </a:solidFill>
                    <a:ea typeface="Calibri"/>
                    <a:cs typeface="Times New Roman"/>
                  </a:rPr>
                  <a:t>total</a:t>
                </a:r>
                <a:r>
                  <a:rPr kumimoji="0" lang="en-GB" sz="1000" b="1" i="0" u="none" strike="noStrike" kern="0" cap="none" spc="0" normalizeH="0" baseline="0" noProof="0" dirty="0">
                    <a:ln>
                      <a:noFill/>
                    </a:ln>
                    <a:solidFill>
                      <a:srgbClr val="002060"/>
                    </a:solidFill>
                    <a:effectLst/>
                    <a:uLnTx/>
                    <a:uFillTx/>
                    <a:latin typeface="Times New Roman"/>
                    <a:ea typeface="Calibri"/>
                    <a:cs typeface="Times New Roman"/>
                  </a:rPr>
                  <a:t> </a:t>
                </a:r>
                <a:r>
                  <a:rPr lang="en-GB" sz="1600" b="1" kern="0" dirty="0">
                    <a:solidFill>
                      <a:srgbClr val="002060"/>
                    </a:solidFill>
                    <a:ea typeface="Calibri"/>
                    <a:cs typeface="Times New Roman"/>
                  </a:rPr>
                  <a:t>cost of DB at appraisal</a:t>
                </a:r>
                <a:endParaRPr lang="bg-BG" sz="1600" b="1" kern="0" dirty="0">
                  <a:solidFill>
                    <a:srgbClr val="002060"/>
                  </a:solidFill>
                  <a:ea typeface="Calibri"/>
                  <a:cs typeface="Times New Roman"/>
                </a:endParaRPr>
              </a:p>
            </p:txBody>
          </p:sp>
          <p:sp>
            <p:nvSpPr>
              <p:cNvPr id="102" name="Rounded Rectangle 101"/>
              <p:cNvSpPr/>
              <p:nvPr/>
            </p:nvSpPr>
            <p:spPr>
              <a:xfrm>
                <a:off x="-2206750" y="1972660"/>
                <a:ext cx="4374007" cy="575945"/>
              </a:xfrm>
              <a:prstGeom prst="roundRect">
                <a:avLst/>
              </a:prstGeom>
              <a:solidFill>
                <a:srgbClr val="1F497D">
                  <a:lumMod val="20000"/>
                  <a:lumOff val="80000"/>
                </a:srgbClr>
              </a:solidFill>
              <a:ln w="12700" cap="flat" cmpd="sng" algn="ctr">
                <a:solidFill>
                  <a:srgbClr val="1F497D"/>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Inclusion of 1/2 estimated cost of DB as a Provisional Sum in BQ for use of Invitation to Tender</a:t>
                </a:r>
                <a:endParaRPr lang="bg-BG" sz="1600" b="1" kern="0" dirty="0">
                  <a:solidFill>
                    <a:srgbClr val="002060"/>
                  </a:solidFill>
                  <a:ea typeface="Calibri"/>
                  <a:cs typeface="Times New Roman"/>
                </a:endParaRPr>
              </a:p>
            </p:txBody>
          </p:sp>
          <p:sp>
            <p:nvSpPr>
              <p:cNvPr id="103" name="Rounded Rectangle 102"/>
              <p:cNvSpPr/>
              <p:nvPr/>
            </p:nvSpPr>
            <p:spPr>
              <a:xfrm>
                <a:off x="-2206750" y="2810851"/>
                <a:ext cx="4366386" cy="555792"/>
              </a:xfrm>
              <a:prstGeom prst="roundRect">
                <a:avLst/>
              </a:prstGeom>
              <a:solidFill>
                <a:srgbClr val="1F497D">
                  <a:lumMod val="20000"/>
                  <a:lumOff val="80000"/>
                </a:srgbClr>
              </a:solidFill>
              <a:ln w="12700" cap="flat" cmpd="sng" algn="ctr">
                <a:solidFill>
                  <a:srgbClr val="1F497D"/>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002060"/>
                    </a:solidFill>
                    <a:ea typeface="Calibri"/>
                    <a:cs typeface="Times New Roman"/>
                  </a:rPr>
                  <a:t>Prior to Award, </a:t>
                </a:r>
                <a:r>
                  <a:rPr lang="en-GB" sz="1600" b="1" kern="0" dirty="0" smtClean="0">
                    <a:solidFill>
                      <a:srgbClr val="002060"/>
                    </a:solidFill>
                    <a:ea typeface="Calibri"/>
                    <a:cs typeface="Times New Roman"/>
                  </a:rPr>
                  <a:t>review </a:t>
                </a:r>
                <a:r>
                  <a:rPr lang="en-GB" sz="1600" b="1" kern="0" dirty="0">
                    <a:solidFill>
                      <a:srgbClr val="002060"/>
                    </a:solidFill>
                    <a:ea typeface="Calibri"/>
                    <a:cs typeface="Times New Roman"/>
                  </a:rPr>
                  <a:t>of build-up of Provisional Sum; Employer, Engineer, Contractor to participate</a:t>
                </a:r>
                <a:endParaRPr lang="bg-BG" sz="1600" b="1" kern="0" dirty="0">
                  <a:solidFill>
                    <a:srgbClr val="002060"/>
                  </a:solidFill>
                  <a:ea typeface="Calibri"/>
                  <a:cs typeface="Times New Roman"/>
                </a:endParaRPr>
              </a:p>
            </p:txBody>
          </p:sp>
          <p:cxnSp>
            <p:nvCxnSpPr>
              <p:cNvPr id="104" name="Straight Arrow Connector 103"/>
              <p:cNvCxnSpPr/>
              <p:nvPr/>
            </p:nvCxnSpPr>
            <p:spPr>
              <a:xfrm>
                <a:off x="-76112" y="532460"/>
                <a:ext cx="0" cy="216000"/>
              </a:xfrm>
              <a:prstGeom prst="straightConnector1">
                <a:avLst/>
              </a:prstGeom>
              <a:noFill/>
              <a:ln w="15875" cap="flat" cmpd="sng" algn="ctr">
                <a:solidFill>
                  <a:srgbClr val="1F497D"/>
                </a:solidFill>
                <a:prstDash val="solid"/>
                <a:tailEnd type="stealth" w="med" len="lg"/>
              </a:ln>
              <a:effectLst/>
            </p:spPr>
          </p:cxnSp>
          <p:cxnSp>
            <p:nvCxnSpPr>
              <p:cNvPr id="105" name="Straight Arrow Connector 104"/>
              <p:cNvCxnSpPr/>
              <p:nvPr/>
            </p:nvCxnSpPr>
            <p:spPr>
              <a:xfrm>
                <a:off x="-68489" y="1058249"/>
                <a:ext cx="0" cy="216000"/>
              </a:xfrm>
              <a:prstGeom prst="straightConnector1">
                <a:avLst/>
              </a:prstGeom>
              <a:noFill/>
              <a:ln w="15875" cap="flat" cmpd="sng" algn="ctr">
                <a:solidFill>
                  <a:srgbClr val="1F497D"/>
                </a:solidFill>
                <a:prstDash val="solid"/>
                <a:tailEnd type="stealth" w="med" len="lg"/>
              </a:ln>
              <a:effectLst/>
            </p:spPr>
          </p:cxnSp>
          <p:cxnSp>
            <p:nvCxnSpPr>
              <p:cNvPr id="106" name="Straight Arrow Connector 105"/>
              <p:cNvCxnSpPr/>
              <p:nvPr/>
            </p:nvCxnSpPr>
            <p:spPr>
              <a:xfrm>
                <a:off x="-76112" y="2567015"/>
                <a:ext cx="0" cy="216000"/>
              </a:xfrm>
              <a:prstGeom prst="straightConnector1">
                <a:avLst/>
              </a:prstGeom>
              <a:noFill/>
              <a:ln w="15875" cap="flat" cmpd="sng" algn="ctr">
                <a:solidFill>
                  <a:srgbClr val="1F497D"/>
                </a:solidFill>
                <a:prstDash val="solid"/>
                <a:tailEnd type="stealth" w="med" len="lg"/>
              </a:ln>
              <a:effectLst/>
            </p:spPr>
          </p:cxnSp>
          <p:cxnSp>
            <p:nvCxnSpPr>
              <p:cNvPr id="107" name="Straight Arrow Connector 106"/>
              <p:cNvCxnSpPr/>
              <p:nvPr/>
            </p:nvCxnSpPr>
            <p:spPr>
              <a:xfrm>
                <a:off x="-68489" y="1736438"/>
                <a:ext cx="0" cy="216000"/>
              </a:xfrm>
              <a:prstGeom prst="straightConnector1">
                <a:avLst/>
              </a:prstGeom>
              <a:noFill/>
              <a:ln w="15875" cap="flat" cmpd="sng" algn="ctr">
                <a:solidFill>
                  <a:srgbClr val="1F497D"/>
                </a:solidFill>
                <a:prstDash val="solid"/>
                <a:tailEnd type="stealth" w="med" len="lg"/>
              </a:ln>
              <a:effectLst/>
            </p:spPr>
          </p:cxnSp>
          <p:cxnSp>
            <p:nvCxnSpPr>
              <p:cNvPr id="108" name="Straight Arrow Connector 107"/>
              <p:cNvCxnSpPr/>
              <p:nvPr/>
            </p:nvCxnSpPr>
            <p:spPr>
              <a:xfrm>
                <a:off x="-76112" y="3375660"/>
                <a:ext cx="0" cy="216000"/>
              </a:xfrm>
              <a:prstGeom prst="straightConnector1">
                <a:avLst/>
              </a:prstGeom>
              <a:noFill/>
              <a:ln w="15875" cap="flat" cmpd="sng" algn="ctr">
                <a:solidFill>
                  <a:srgbClr val="1F497D"/>
                </a:solidFill>
                <a:prstDash val="solid"/>
                <a:tailEnd type="stealth" w="med" len="lg"/>
              </a:ln>
              <a:effectLst/>
            </p:spPr>
          </p:cxnSp>
        </p:grpSp>
        <p:grpSp>
          <p:nvGrpSpPr>
            <p:cNvPr id="87" name="Group 86"/>
            <p:cNvGrpSpPr/>
            <p:nvPr/>
          </p:nvGrpSpPr>
          <p:grpSpPr>
            <a:xfrm>
              <a:off x="-2213574" y="2849879"/>
              <a:ext cx="9357293" cy="1468081"/>
              <a:chOff x="-2213574" y="-1"/>
              <a:chExt cx="9357293" cy="1468081"/>
            </a:xfrm>
          </p:grpSpPr>
          <p:sp>
            <p:nvSpPr>
              <p:cNvPr id="88" name="Rounded Rectangle 87"/>
              <p:cNvSpPr/>
              <p:nvPr/>
            </p:nvSpPr>
            <p:spPr>
              <a:xfrm>
                <a:off x="-2122563" y="754380"/>
                <a:ext cx="4374005" cy="575945"/>
              </a:xfrm>
              <a:prstGeom prst="roundRect">
                <a:avLst/>
              </a:prstGeom>
              <a:solidFill>
                <a:srgbClr val="8064A2">
                  <a:lumMod val="40000"/>
                  <a:lumOff val="60000"/>
                </a:srgbClr>
              </a:solidFill>
              <a:ln w="12700" cap="flat" cmpd="sng" algn="ctr">
                <a:solidFill>
                  <a:srgbClr val="8064A2">
                    <a:lumMod val="50000"/>
                  </a:srgbClr>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7030A0"/>
                    </a:solidFill>
                    <a:ea typeface="Calibri"/>
                    <a:cs typeface="Times New Roman"/>
                  </a:rPr>
                  <a:t>Contractor</a:t>
                </a:r>
                <a:r>
                  <a:rPr kumimoji="0" lang="en-GB" sz="1000" b="1" i="0" u="none" strike="noStrike" kern="0" cap="none" spc="0" normalizeH="0" baseline="0" noProof="0" dirty="0">
                    <a:ln>
                      <a:noFill/>
                    </a:ln>
                    <a:solidFill>
                      <a:srgbClr val="7030A0"/>
                    </a:solidFill>
                    <a:effectLst/>
                    <a:uLnTx/>
                    <a:uFillTx/>
                    <a:latin typeface="Times New Roman"/>
                    <a:ea typeface="Calibri"/>
                    <a:cs typeface="Times New Roman"/>
                  </a:rPr>
                  <a:t> </a:t>
                </a:r>
                <a:r>
                  <a:rPr lang="en-GB" sz="1600" b="1" kern="0" dirty="0">
                    <a:solidFill>
                      <a:srgbClr val="7030A0"/>
                    </a:solidFill>
                    <a:ea typeface="Calibri"/>
                    <a:cs typeface="Times New Roman"/>
                  </a:rPr>
                  <a:t>will</a:t>
                </a:r>
                <a:r>
                  <a:rPr kumimoji="0" lang="en-GB" sz="1000" b="1" i="0" u="none" strike="noStrike" kern="0" cap="none" spc="0" normalizeH="0" baseline="0" noProof="0" dirty="0">
                    <a:ln>
                      <a:noFill/>
                    </a:ln>
                    <a:solidFill>
                      <a:srgbClr val="7030A0"/>
                    </a:solidFill>
                    <a:effectLst/>
                    <a:uLnTx/>
                    <a:uFillTx/>
                    <a:latin typeface="Times New Roman"/>
                    <a:ea typeface="Calibri"/>
                    <a:cs typeface="Times New Roman"/>
                  </a:rPr>
                  <a:t> </a:t>
                </a:r>
                <a:r>
                  <a:rPr lang="en-GB" sz="1600" b="1" kern="0" dirty="0">
                    <a:solidFill>
                      <a:srgbClr val="7030A0"/>
                    </a:solidFill>
                    <a:ea typeface="Calibri"/>
                    <a:cs typeface="Times New Roman"/>
                  </a:rPr>
                  <a:t>be paid 1/2 of payment to DB members by Employer</a:t>
                </a:r>
                <a:endParaRPr lang="bg-BG" sz="1600" b="1" kern="0" dirty="0">
                  <a:solidFill>
                    <a:srgbClr val="7030A0"/>
                  </a:solidFill>
                  <a:ea typeface="Calibri"/>
                  <a:cs typeface="Times New Roman"/>
                </a:endParaRPr>
              </a:p>
            </p:txBody>
          </p:sp>
          <p:sp>
            <p:nvSpPr>
              <p:cNvPr id="89" name="Rounded Rectangle 88"/>
              <p:cNvSpPr/>
              <p:nvPr/>
            </p:nvSpPr>
            <p:spPr>
              <a:xfrm>
                <a:off x="2659380" y="63760"/>
                <a:ext cx="4380154" cy="457711"/>
              </a:xfrm>
              <a:prstGeom prst="roundRect">
                <a:avLst/>
              </a:prstGeom>
              <a:solidFill>
                <a:srgbClr val="8064A2">
                  <a:lumMod val="40000"/>
                  <a:lumOff val="60000"/>
                </a:srgbClr>
              </a:solidFill>
              <a:ln w="12700" cap="flat" cmpd="sng" algn="ctr">
                <a:solidFill>
                  <a:srgbClr val="8064A2">
                    <a:lumMod val="50000"/>
                  </a:srgbClr>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7030A0"/>
                    </a:solidFill>
                    <a:ea typeface="Calibri"/>
                    <a:cs typeface="Times New Roman"/>
                  </a:rPr>
                  <a:t>DB members submit invoices for fees and expenses to Contractor</a:t>
                </a:r>
                <a:endParaRPr lang="bg-BG" sz="1600" b="1" kern="0" dirty="0">
                  <a:solidFill>
                    <a:srgbClr val="7030A0"/>
                  </a:solidFill>
                  <a:ea typeface="Calibri"/>
                  <a:cs typeface="Times New Roman"/>
                </a:endParaRPr>
              </a:p>
            </p:txBody>
          </p:sp>
          <p:sp>
            <p:nvSpPr>
              <p:cNvPr id="90" name="Rounded Rectangle 89"/>
              <p:cNvSpPr/>
              <p:nvPr/>
            </p:nvSpPr>
            <p:spPr>
              <a:xfrm>
                <a:off x="2659379" y="815340"/>
                <a:ext cx="4380155" cy="457711"/>
              </a:xfrm>
              <a:prstGeom prst="roundRect">
                <a:avLst/>
              </a:prstGeom>
              <a:solidFill>
                <a:srgbClr val="8064A2">
                  <a:lumMod val="40000"/>
                  <a:lumOff val="60000"/>
                </a:srgbClr>
              </a:solidFill>
              <a:ln w="12700" cap="flat" cmpd="sng" algn="ctr">
                <a:solidFill>
                  <a:srgbClr val="8064A2">
                    <a:lumMod val="50000"/>
                  </a:srgbClr>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7030A0"/>
                    </a:solidFill>
                    <a:ea typeface="Calibri"/>
                    <a:cs typeface="Times New Roman"/>
                  </a:rPr>
                  <a:t>Contractor pays 100% of fees and expenses to DB members</a:t>
                </a:r>
                <a:endParaRPr lang="bg-BG" sz="1600" b="1" kern="0" dirty="0">
                  <a:solidFill>
                    <a:srgbClr val="7030A0"/>
                  </a:solidFill>
                  <a:ea typeface="Calibri"/>
                  <a:cs typeface="Times New Roman"/>
                </a:endParaRPr>
              </a:p>
            </p:txBody>
          </p:sp>
          <p:cxnSp>
            <p:nvCxnSpPr>
              <p:cNvPr id="91" name="Straight Arrow Connector 90"/>
              <p:cNvCxnSpPr/>
              <p:nvPr/>
            </p:nvCxnSpPr>
            <p:spPr>
              <a:xfrm flipH="1">
                <a:off x="2331720" y="1028700"/>
                <a:ext cx="215900" cy="0"/>
              </a:xfrm>
              <a:prstGeom prst="straightConnector1">
                <a:avLst/>
              </a:prstGeom>
              <a:noFill/>
              <a:ln w="15875" cap="flat" cmpd="sng" algn="ctr">
                <a:solidFill>
                  <a:srgbClr val="7030A0"/>
                </a:solidFill>
                <a:prstDash val="solid"/>
                <a:tailEnd type="stealth" w="med" len="lg"/>
              </a:ln>
              <a:effectLst/>
            </p:spPr>
          </p:cxnSp>
          <p:cxnSp>
            <p:nvCxnSpPr>
              <p:cNvPr id="92" name="Straight Arrow Connector 91"/>
              <p:cNvCxnSpPr/>
              <p:nvPr/>
            </p:nvCxnSpPr>
            <p:spPr>
              <a:xfrm>
                <a:off x="4846969" y="556260"/>
                <a:ext cx="0" cy="215900"/>
              </a:xfrm>
              <a:prstGeom prst="straightConnector1">
                <a:avLst/>
              </a:prstGeom>
              <a:noFill/>
              <a:ln w="15875" cap="flat" cmpd="sng" algn="ctr">
                <a:solidFill>
                  <a:srgbClr val="7030A0"/>
                </a:solidFill>
                <a:prstDash val="solid"/>
                <a:tailEnd type="stealth" w="med" len="lg"/>
              </a:ln>
              <a:effectLst/>
            </p:spPr>
          </p:cxnSp>
          <p:cxnSp>
            <p:nvCxnSpPr>
              <p:cNvPr id="93" name="Straight Arrow Connector 92"/>
              <p:cNvCxnSpPr/>
              <p:nvPr/>
            </p:nvCxnSpPr>
            <p:spPr>
              <a:xfrm>
                <a:off x="2423160" y="0"/>
                <a:ext cx="0" cy="640800"/>
              </a:xfrm>
              <a:prstGeom prst="straightConnector1">
                <a:avLst/>
              </a:prstGeom>
              <a:noFill/>
              <a:ln w="12700" cap="flat" cmpd="sng" algn="ctr">
                <a:solidFill>
                  <a:srgbClr val="7030A0"/>
                </a:solidFill>
                <a:prstDash val="dash"/>
                <a:tailEnd type="none" w="med" len="lg"/>
              </a:ln>
              <a:effectLst/>
            </p:spPr>
          </p:cxnSp>
          <p:cxnSp>
            <p:nvCxnSpPr>
              <p:cNvPr id="94" name="Straight Arrow Connector 93"/>
              <p:cNvCxnSpPr/>
              <p:nvPr/>
            </p:nvCxnSpPr>
            <p:spPr>
              <a:xfrm flipH="1">
                <a:off x="-2213574" y="640080"/>
                <a:ext cx="0" cy="828000"/>
              </a:xfrm>
              <a:prstGeom prst="straightConnector1">
                <a:avLst/>
              </a:prstGeom>
              <a:noFill/>
              <a:ln w="12700" cap="flat" cmpd="sng" algn="ctr">
                <a:solidFill>
                  <a:srgbClr val="7030A0"/>
                </a:solidFill>
                <a:prstDash val="dash"/>
                <a:tailEnd type="none" w="med" len="lg"/>
              </a:ln>
              <a:effectLst/>
            </p:spPr>
          </p:cxnSp>
          <p:cxnSp>
            <p:nvCxnSpPr>
              <p:cNvPr id="95" name="Straight Arrow Connector 94"/>
              <p:cNvCxnSpPr/>
              <p:nvPr/>
            </p:nvCxnSpPr>
            <p:spPr>
              <a:xfrm>
                <a:off x="7143719" y="-1"/>
                <a:ext cx="0" cy="1458374"/>
              </a:xfrm>
              <a:prstGeom prst="straightConnector1">
                <a:avLst/>
              </a:prstGeom>
              <a:noFill/>
              <a:ln w="12700" cap="flat" cmpd="sng" algn="ctr">
                <a:solidFill>
                  <a:srgbClr val="7030A0"/>
                </a:solidFill>
                <a:prstDash val="dash"/>
                <a:tailEnd type="none" w="med" len="lg"/>
              </a:ln>
              <a:effectLst/>
            </p:spPr>
          </p:cxnSp>
          <p:cxnSp>
            <p:nvCxnSpPr>
              <p:cNvPr id="96" name="Straight Arrow Connector 95"/>
              <p:cNvCxnSpPr/>
              <p:nvPr/>
            </p:nvCxnSpPr>
            <p:spPr>
              <a:xfrm>
                <a:off x="2423159" y="0"/>
                <a:ext cx="4696070" cy="0"/>
              </a:xfrm>
              <a:prstGeom prst="straightConnector1">
                <a:avLst/>
              </a:prstGeom>
              <a:noFill/>
              <a:ln w="12700" cap="flat" cmpd="sng" algn="ctr">
                <a:solidFill>
                  <a:srgbClr val="7030A0"/>
                </a:solidFill>
                <a:prstDash val="dash"/>
                <a:tailEnd type="none" w="med" len="lg"/>
              </a:ln>
              <a:effectLst/>
            </p:spPr>
          </p:cxnSp>
          <p:cxnSp>
            <p:nvCxnSpPr>
              <p:cNvPr id="97" name="Straight Arrow Connector 96"/>
              <p:cNvCxnSpPr/>
              <p:nvPr/>
            </p:nvCxnSpPr>
            <p:spPr>
              <a:xfrm>
                <a:off x="-2213574" y="633780"/>
                <a:ext cx="4636735" cy="0"/>
              </a:xfrm>
              <a:prstGeom prst="straightConnector1">
                <a:avLst/>
              </a:prstGeom>
              <a:noFill/>
              <a:ln w="12700" cap="flat" cmpd="sng" algn="ctr">
                <a:solidFill>
                  <a:srgbClr val="7030A0"/>
                </a:solidFill>
                <a:prstDash val="dash"/>
                <a:tailEnd type="none" w="med" len="lg"/>
              </a:ln>
              <a:effectLst/>
            </p:spPr>
          </p:cxnSp>
          <p:cxnSp>
            <p:nvCxnSpPr>
              <p:cNvPr id="98" name="Straight Arrow Connector 97"/>
              <p:cNvCxnSpPr/>
              <p:nvPr/>
            </p:nvCxnSpPr>
            <p:spPr>
              <a:xfrm>
                <a:off x="-2213574" y="1465293"/>
                <a:ext cx="9357293" cy="2787"/>
              </a:xfrm>
              <a:prstGeom prst="straightConnector1">
                <a:avLst/>
              </a:prstGeom>
              <a:noFill/>
              <a:ln w="12700" cap="flat" cmpd="sng" algn="ctr">
                <a:solidFill>
                  <a:srgbClr val="7030A0"/>
                </a:solidFill>
                <a:prstDash val="dash"/>
                <a:tailEnd type="none" w="med" len="lg"/>
              </a:ln>
              <a:effectLst/>
            </p:spPr>
          </p:cxnSp>
        </p:grpSp>
      </p:grpSp>
      <p:sp>
        <p:nvSpPr>
          <p:cNvPr id="109" name="Title 1"/>
          <p:cNvSpPr txBox="1">
            <a:spLocks/>
          </p:cNvSpPr>
          <p:nvPr/>
        </p:nvSpPr>
        <p:spPr>
          <a:xfrm>
            <a:off x="5806311" y="1178559"/>
            <a:ext cx="5043599" cy="2723025"/>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000" dirty="0"/>
              <a:t>Luckily, JICA (the Japan International Cooperation Agency) is out there! “</a:t>
            </a:r>
            <a:r>
              <a:rPr lang="en-US" sz="2000" i="1" dirty="0"/>
              <a:t>JICA recognizes the DB as a mechanism for sound contract management rather than conflict settlement procedures, and deems the cost for the DB eligible to be financed by the Loan</a:t>
            </a:r>
            <a:r>
              <a:rPr lang="en-US" sz="2000" i="1" dirty="0" smtClean="0"/>
              <a:t>.”</a:t>
            </a:r>
          </a:p>
          <a:p>
            <a:endParaRPr lang="en-US" sz="1800" dirty="0" smtClean="0"/>
          </a:p>
          <a:p>
            <a:pPr algn="just"/>
            <a:r>
              <a:rPr lang="en-US" sz="1400" dirty="0" smtClean="0"/>
              <a:t>JICA</a:t>
            </a:r>
            <a:r>
              <a:rPr lang="en-US" sz="1400" dirty="0"/>
              <a:t>, </a:t>
            </a:r>
            <a:r>
              <a:rPr lang="en-US" sz="1400" dirty="0" smtClean="0"/>
              <a:t>DB </a:t>
            </a:r>
            <a:r>
              <a:rPr lang="en-US" sz="1400" dirty="0"/>
              <a:t>Manual (version 1.0, March 2012) iv, </a:t>
            </a:r>
            <a:r>
              <a:rPr lang="en-US" sz="1400" u="sng" dirty="0">
                <a:hlinkClick r:id="rId7"/>
              </a:rPr>
              <a:t>https://</a:t>
            </a:r>
            <a:r>
              <a:rPr lang="en-US" sz="1400" u="sng" dirty="0" smtClean="0">
                <a:hlinkClick r:id="rId7"/>
              </a:rPr>
              <a:t>www.jica.go.jp/activities/schemes/finance_co/procedure/guideline/pdf/DisputeBoardManual_201203_e.pdf</a:t>
            </a:r>
            <a:endParaRPr lang="bg-BG" sz="1400" dirty="0"/>
          </a:p>
        </p:txBody>
      </p:sp>
    </p:spTree>
    <p:extLst>
      <p:ext uri="{BB962C8B-B14F-4D97-AF65-F5344CB8AC3E}">
        <p14:creationId xmlns:p14="http://schemas.microsoft.com/office/powerpoint/2010/main" xmlns="" val="1317489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726530" y="1120139"/>
            <a:ext cx="10909412" cy="4084321"/>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GB" sz="2800" b="1" dirty="0">
                <a:solidFill>
                  <a:srgbClr val="7030A0"/>
                </a:solidFill>
              </a:rPr>
              <a:t>The DAAB – at last FIDIC has done it right</a:t>
            </a:r>
            <a:r>
              <a:rPr lang="en-GB" sz="2800" b="1" dirty="0" smtClean="0">
                <a:solidFill>
                  <a:srgbClr val="7030A0"/>
                </a:solidFill>
              </a:rPr>
              <a:t>!</a:t>
            </a:r>
          </a:p>
          <a:p>
            <a:endParaRPr lang="en-GB" sz="2800" b="1" dirty="0" smtClean="0">
              <a:solidFill>
                <a:srgbClr val="7030A0"/>
              </a:solidFill>
            </a:endParaRPr>
          </a:p>
          <a:p>
            <a:pPr algn="just"/>
            <a:r>
              <a:rPr lang="en-GB" sz="2000" i="1" dirty="0"/>
              <a:t>An ounce of prevention is worth a pound of cure</a:t>
            </a:r>
            <a:r>
              <a:rPr lang="en-GB" sz="2000" i="1" dirty="0" smtClean="0"/>
              <a:t>!!!</a:t>
            </a:r>
          </a:p>
          <a:p>
            <a:pPr algn="just"/>
            <a:endParaRPr lang="bg-BG" sz="2000" i="1" dirty="0"/>
          </a:p>
          <a:p>
            <a:pPr algn="just"/>
            <a:r>
              <a:rPr lang="en-GB" sz="2000" dirty="0"/>
              <a:t>The DAAB: Dispute Adjudication Avoidance Board shall be the wedding ring in the new 2017 edition of the FIDIC 1999 Red, Yellow and Silver Books!</a:t>
            </a:r>
          </a:p>
          <a:p>
            <a:pPr algn="just"/>
            <a:r>
              <a:rPr lang="en-US" sz="2000" dirty="0"/>
              <a:t>Relying on the preliminary information from the Yellow Book December 2016 Pre-Release version, the new edition not only corrects the mistake with the ad-hoc DAB in the 1999 Yellow and Silver Books</a:t>
            </a:r>
            <a:r>
              <a:rPr lang="en-US" sz="2000" dirty="0" smtClean="0"/>
              <a:t>:</a:t>
            </a:r>
          </a:p>
          <a:p>
            <a:pPr algn="just"/>
            <a:endParaRPr lang="en-US" sz="2000" dirty="0"/>
          </a:p>
          <a:p>
            <a:pPr marL="342900" lvl="0" indent="-342900" algn="just">
              <a:buFont typeface="Wingdings" panose="05000000000000000000" pitchFamily="2" charset="2"/>
              <a:buChar char="Ø"/>
            </a:pPr>
            <a:r>
              <a:rPr lang="en-US" sz="2000" dirty="0"/>
              <a:t>The Employer’s and Contractor’s claims are grouped together in Clause </a:t>
            </a:r>
            <a:r>
              <a:rPr lang="en-US" sz="2000" dirty="0" smtClean="0"/>
              <a:t>20;</a:t>
            </a:r>
          </a:p>
          <a:p>
            <a:pPr marL="342900" lvl="0" indent="-342900" algn="just">
              <a:buFont typeface="Wingdings" panose="05000000000000000000" pitchFamily="2" charset="2"/>
              <a:buChar char="Ø"/>
            </a:pPr>
            <a:r>
              <a:rPr lang="en-US" sz="2000" dirty="0" smtClean="0"/>
              <a:t>A new </a:t>
            </a:r>
            <a:r>
              <a:rPr lang="en-US" sz="2000" dirty="0"/>
              <a:t>Clause 21 is created for disputes, thus demonstrating, that the Contractor’s claim notification is an early warning, important for the risk management; it is not an adversarial act leading </a:t>
            </a:r>
            <a:r>
              <a:rPr lang="en-US" sz="2000" dirty="0" smtClean="0"/>
              <a:t>to disputes;</a:t>
            </a:r>
            <a:endParaRPr lang="bg-BG" sz="2000" dirty="0"/>
          </a:p>
          <a:p>
            <a:pPr marL="342900" lvl="0" indent="-342900" algn="just">
              <a:buFont typeface="Wingdings" panose="05000000000000000000" pitchFamily="2" charset="2"/>
              <a:buChar char="Ø"/>
            </a:pPr>
            <a:r>
              <a:rPr lang="en-US" sz="2000" dirty="0"/>
              <a:t>Clause 21 implements the modern more certain provisions of the 2008 Gold Book, emphasizing the preventive function of the DAB.</a:t>
            </a:r>
            <a:endParaRPr lang="bg-BG" sz="2000" dirty="0"/>
          </a:p>
          <a:p>
            <a:endParaRPr lang="en-GB" sz="2800" b="1" dirty="0">
              <a:solidFill>
                <a:srgbClr val="7030A0"/>
              </a:solidFill>
            </a:endParaRPr>
          </a:p>
        </p:txBody>
      </p:sp>
    </p:spTree>
    <p:extLst>
      <p:ext uri="{BB962C8B-B14F-4D97-AF65-F5344CB8AC3E}">
        <p14:creationId xmlns:p14="http://schemas.microsoft.com/office/powerpoint/2010/main" xmlns="" val="2097274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878930" y="4682326"/>
            <a:ext cx="4096930" cy="647701"/>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US" sz="2800" b="1" dirty="0">
                <a:solidFill>
                  <a:srgbClr val="7030A0"/>
                </a:solidFill>
              </a:rPr>
              <a:t>Live happily ever after</a:t>
            </a:r>
            <a:r>
              <a:rPr lang="en-US" sz="2800" b="1" dirty="0" smtClean="0">
                <a:solidFill>
                  <a:srgbClr val="7030A0"/>
                </a:solidFill>
              </a:rPr>
              <a:t>!!!</a:t>
            </a:r>
            <a:endParaRPr lang="en-GB" sz="2800" b="1" dirty="0">
              <a:solidFill>
                <a:srgbClr val="7030A0"/>
              </a:solidFill>
            </a:endParaRPr>
          </a:p>
        </p:txBody>
      </p:sp>
      <p:pic>
        <p:nvPicPr>
          <p:cNvPr id="10" name="Picture 9"/>
          <p:cNvPicPr/>
          <p:nvPr/>
        </p:nvPicPr>
        <p:blipFill>
          <a:blip r:embed="rId7" cstate="print">
            <a:extLst>
              <a:ext uri="{28A0092B-C50C-407E-A947-70E740481C1C}">
                <a14:useLocalDpi xmlns:a14="http://schemas.microsoft.com/office/drawing/2010/main" xmlns="" val="0"/>
              </a:ext>
            </a:extLst>
          </a:blip>
          <a:stretch>
            <a:fillRect/>
          </a:stretch>
        </p:blipFill>
        <p:spPr>
          <a:xfrm>
            <a:off x="1053748" y="2202180"/>
            <a:ext cx="2857500" cy="1952625"/>
          </a:xfrm>
          <a:prstGeom prst="rect">
            <a:avLst/>
          </a:prstGeom>
        </p:spPr>
      </p:pic>
      <p:sp>
        <p:nvSpPr>
          <p:cNvPr id="11" name="Title 1"/>
          <p:cNvSpPr txBox="1">
            <a:spLocks/>
          </p:cNvSpPr>
          <p:nvPr/>
        </p:nvSpPr>
        <p:spPr>
          <a:xfrm>
            <a:off x="4594860" y="1188720"/>
            <a:ext cx="6766560" cy="345186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000" dirty="0"/>
              <a:t>Secure the budget for the golden wedding rings, made in your style, looking forward to harmonious and lasting partnering</a:t>
            </a:r>
            <a:r>
              <a:rPr lang="en-US" sz="2000" dirty="0" smtClean="0"/>
              <a:t>!</a:t>
            </a:r>
          </a:p>
          <a:p>
            <a:pPr algn="just"/>
            <a:endParaRPr lang="en-US" sz="2000" dirty="0" smtClean="0"/>
          </a:p>
          <a:p>
            <a:pPr algn="just"/>
            <a:r>
              <a:rPr lang="en-US" sz="2000" dirty="0" smtClean="0"/>
              <a:t>The impartial DB experienced in similar projects is the key to success!</a:t>
            </a:r>
            <a:endParaRPr lang="bg-BG" sz="2000" dirty="0" smtClean="0"/>
          </a:p>
          <a:p>
            <a:pPr algn="just"/>
            <a:endParaRPr lang="bg-BG" sz="2000" dirty="0"/>
          </a:p>
          <a:p>
            <a:pPr algn="just"/>
            <a:r>
              <a:rPr lang="en-US" sz="2000" dirty="0"/>
              <a:t>Carefully select the wedding rings: Whatever your choice of FIDIC Conditions of Contract, use the 2017 FIDIC Clause 21, deriving from the Gold Book and further strengthening the preventive function of the DB, in order to have the standing DAAB as a project management instrument!</a:t>
            </a:r>
            <a:endParaRPr lang="bg-BG" sz="1400" dirty="0"/>
          </a:p>
        </p:txBody>
      </p:sp>
      <p:sp>
        <p:nvSpPr>
          <p:cNvPr id="12" name="Title 1"/>
          <p:cNvSpPr txBox="1">
            <a:spLocks/>
          </p:cNvSpPr>
          <p:nvPr/>
        </p:nvSpPr>
        <p:spPr>
          <a:xfrm>
            <a:off x="878930" y="1272539"/>
            <a:ext cx="3533050" cy="647701"/>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US" sz="2800" b="1" dirty="0">
                <a:solidFill>
                  <a:srgbClr val="7030A0"/>
                </a:solidFill>
              </a:rPr>
              <a:t>Conclusions</a:t>
            </a:r>
            <a:r>
              <a:rPr lang="en-US" sz="2800" b="1" dirty="0" smtClean="0">
                <a:solidFill>
                  <a:srgbClr val="7030A0"/>
                </a:solidFill>
              </a:rPr>
              <a:t>:</a:t>
            </a:r>
            <a:endParaRPr lang="en-GB" sz="2800" b="1" dirty="0">
              <a:solidFill>
                <a:srgbClr val="7030A0"/>
              </a:solidFill>
            </a:endParaRPr>
          </a:p>
        </p:txBody>
      </p:sp>
    </p:spTree>
    <p:extLst>
      <p:ext uri="{BB962C8B-B14F-4D97-AF65-F5344CB8AC3E}">
        <p14:creationId xmlns:p14="http://schemas.microsoft.com/office/powerpoint/2010/main" xmlns="" val="3458183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84667"/>
            <a:ext cx="12192000" cy="6858000"/>
          </a:xfrm>
        </p:spPr>
      </p:pic>
      <p:sp>
        <p:nvSpPr>
          <p:cNvPr id="2" name="Title 1"/>
          <p:cNvSpPr>
            <a:spLocks noGrp="1"/>
          </p:cNvSpPr>
          <p:nvPr>
            <p:ph type="title"/>
          </p:nvPr>
        </p:nvSpPr>
        <p:spPr>
          <a:xfrm>
            <a:off x="3406747" y="313041"/>
            <a:ext cx="7947053" cy="567804"/>
          </a:xfrm>
          <a:solidFill>
            <a:schemeClr val="accent1">
              <a:lumMod val="20000"/>
              <a:lumOff val="80000"/>
            </a:schemeClr>
          </a:solidFill>
        </p:spPr>
        <p:txBody>
          <a:bodyPr>
            <a:noAutofit/>
          </a:bodyPr>
          <a:lstStyle/>
          <a:p>
            <a:pPr>
              <a:spcBef>
                <a:spcPts val="1200"/>
              </a:spcBef>
            </a:pPr>
            <a:r>
              <a:rPr lang="en-US" sz="1800" dirty="0" smtClean="0">
                <a:latin typeface="+mn-lt"/>
                <a:ea typeface="+mn-ea"/>
                <a:cs typeface="+mn-cs"/>
              </a:rPr>
              <a:t>       </a:t>
            </a:r>
            <a:r>
              <a:rPr lang="en-US" sz="1800" dirty="0" smtClean="0">
                <a:solidFill>
                  <a:srgbClr val="002060"/>
                </a:solidFill>
                <a:latin typeface="+mn-lt"/>
                <a:ea typeface="+mn-ea"/>
                <a:cs typeface="+mn-cs"/>
              </a:rPr>
              <a:t>Adriana </a:t>
            </a:r>
            <a:r>
              <a:rPr lang="en-US" sz="1800" dirty="0" err="1" smtClean="0">
                <a:solidFill>
                  <a:srgbClr val="002060"/>
                </a:solidFill>
                <a:latin typeface="+mn-lt"/>
                <a:ea typeface="+mn-ea"/>
                <a:cs typeface="+mn-cs"/>
              </a:rPr>
              <a:t>Spassova</a:t>
            </a:r>
            <a:r>
              <a:rPr lang="en-US" sz="1800" dirty="0">
                <a:solidFill>
                  <a:srgbClr val="002060"/>
                </a:solidFill>
                <a:latin typeface="+mn-lt"/>
                <a:ea typeface="+mn-ea"/>
                <a:cs typeface="+mn-cs"/>
              </a:rPr>
              <a:t> </a:t>
            </a:r>
            <a:r>
              <a:rPr lang="en-US" sz="1800" dirty="0" smtClean="0">
                <a:solidFill>
                  <a:srgbClr val="002060"/>
                </a:solidFill>
                <a:latin typeface="+mn-lt"/>
                <a:ea typeface="+mn-ea"/>
                <a:cs typeface="+mn-cs"/>
              </a:rPr>
              <a:t>             </a:t>
            </a:r>
            <a:r>
              <a:rPr lang="en-US" sz="1800" b="1" i="1" dirty="0" smtClean="0">
                <a:solidFill>
                  <a:srgbClr val="002060"/>
                </a:solidFill>
                <a:latin typeface="+mn-lt"/>
                <a:ea typeface="+mn-ea"/>
                <a:cs typeface="+mn-cs"/>
              </a:rPr>
              <a:t>DISPUTE BOARDS:</a:t>
            </a:r>
            <a:r>
              <a:rPr lang="en-US" sz="1800" i="1" dirty="0" smtClean="0">
                <a:solidFill>
                  <a:srgbClr val="002060"/>
                </a:solidFill>
                <a:latin typeface="+mn-lt"/>
                <a:ea typeface="+mn-ea"/>
                <a:cs typeface="+mn-cs"/>
              </a:rPr>
              <a:t> Wedding </a:t>
            </a:r>
            <a:r>
              <a:rPr lang="en-US" sz="1800" i="1" dirty="0">
                <a:solidFill>
                  <a:srgbClr val="002060"/>
                </a:solidFill>
                <a:latin typeface="+mn-lt"/>
                <a:ea typeface="+mn-ea"/>
                <a:cs typeface="+mn-cs"/>
              </a:rPr>
              <a:t>rings or marriage chains?</a:t>
            </a:r>
            <a:endParaRPr lang="en-GB" sz="1800" i="1" dirty="0">
              <a:solidFill>
                <a:srgbClr val="002060"/>
              </a:solidFill>
              <a:latin typeface="+mn-lt"/>
              <a:ea typeface="+mn-ea"/>
              <a:cs typeface="+mn-cs"/>
            </a:endParaRPr>
          </a:p>
        </p:txBody>
      </p:sp>
      <p:sp>
        <p:nvSpPr>
          <p:cNvPr id="3" name="Footer Placeholder 2"/>
          <p:cNvSpPr>
            <a:spLocks noGrp="1"/>
          </p:cNvSpPr>
          <p:nvPr>
            <p:ph type="ftr" sz="quarter" idx="11"/>
          </p:nvPr>
        </p:nvSpPr>
        <p:spPr>
          <a:xfrm>
            <a:off x="1917290" y="6356350"/>
            <a:ext cx="7344697" cy="365125"/>
          </a:xfrm>
        </p:spPr>
        <p:txBody>
          <a:bodyPr/>
          <a:lstStyle/>
          <a:p>
            <a:r>
              <a:rPr lang="en-GB" sz="2000" b="1" dirty="0" smtClean="0">
                <a:solidFill>
                  <a:prstClr val="black"/>
                </a:solidFill>
              </a:rPr>
              <a:t>IBA Europe-Caucasus-Asia Forum, LONDON, September 2017</a:t>
            </a:r>
            <a:endParaRPr lang="en-GB" sz="2000" b="1" dirty="0">
              <a:solidFill>
                <a:prstClr val="black"/>
              </a:solidFill>
            </a:endParaRPr>
          </a:p>
        </p:txBody>
      </p:sp>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1513211" y="313041"/>
            <a:ext cx="760651" cy="567804"/>
          </a:xfrm>
          <a:prstGeom prst="rect">
            <a:avLst/>
          </a:prstGeom>
        </p:spPr>
      </p:pic>
      <p:pic>
        <p:nvPicPr>
          <p:cNvPr id="1026" name="Picture 2" descr="Z:\BSCL\logo 1_big_EN.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68364" y="259514"/>
            <a:ext cx="679144" cy="6703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https://amcham.bg/wp-content/uploads/2016/10/official.png"/>
          <p:cNvPicPr/>
          <p:nvPr/>
        </p:nvPicPr>
        <p:blipFill>
          <a:blip r:embed="rId6" cstate="print"/>
          <a:srcRect/>
          <a:stretch>
            <a:fillRect/>
          </a:stretch>
        </p:blipFill>
        <p:spPr bwMode="auto">
          <a:xfrm>
            <a:off x="445064" y="204057"/>
            <a:ext cx="897328" cy="785773"/>
          </a:xfrm>
          <a:prstGeom prst="rect">
            <a:avLst/>
          </a:prstGeom>
          <a:noFill/>
          <a:ln w="9525">
            <a:noFill/>
            <a:miter lim="800000"/>
            <a:headEnd/>
            <a:tailEnd/>
          </a:ln>
        </p:spPr>
      </p:pic>
      <p:sp>
        <p:nvSpPr>
          <p:cNvPr id="9" name="Title 1"/>
          <p:cNvSpPr txBox="1">
            <a:spLocks/>
          </p:cNvSpPr>
          <p:nvPr/>
        </p:nvSpPr>
        <p:spPr>
          <a:xfrm>
            <a:off x="726530" y="1120139"/>
            <a:ext cx="10909412" cy="2712721"/>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prstClr val="black"/>
                </a:solidFill>
              </a:rPr>
              <a:t> </a:t>
            </a:r>
            <a:r>
              <a:rPr lang="en-US" sz="2800" b="1" dirty="0"/>
              <a:t>Adriana </a:t>
            </a:r>
            <a:r>
              <a:rPr lang="en-US" sz="2800" b="1" dirty="0" err="1"/>
              <a:t>Spassova</a:t>
            </a:r>
            <a:endParaRPr lang="bg-BG" sz="2800" dirty="0"/>
          </a:p>
          <a:p>
            <a:r>
              <a:rPr lang="en-US" sz="2800" dirty="0"/>
              <a:t>Mobile: +359 888 464928</a:t>
            </a:r>
            <a:endParaRPr lang="bg-BG" sz="2800" dirty="0"/>
          </a:p>
          <a:p>
            <a:r>
              <a:rPr lang="en-US" sz="2800" dirty="0"/>
              <a:t>email: </a:t>
            </a:r>
            <a:r>
              <a:rPr lang="en-US" sz="2800" u="sng" dirty="0">
                <a:hlinkClick r:id="rId7"/>
              </a:rPr>
              <a:t>aks@eqe.bg</a:t>
            </a:r>
            <a:endParaRPr lang="bg-BG" sz="2800" dirty="0"/>
          </a:p>
        </p:txBody>
      </p:sp>
    </p:spTree>
    <p:extLst>
      <p:ext uri="{BB962C8B-B14F-4D97-AF65-F5344CB8AC3E}">
        <p14:creationId xmlns:p14="http://schemas.microsoft.com/office/powerpoint/2010/main" xmlns="" val="37819212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TotalTime>
  <Words>1135</Words>
  <Application>Microsoft Office PowerPoint</Application>
  <PresentationFormat>Custom</PresentationFormat>
  <Paragraphs>214</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DISPUTE BOARDS:  Wedding rings or marriage chains? Adriana Spassova</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lpstr>       Adriana Spassova              DISPUTE BOARDS: Wedding rings or marriage chains?</vt:lpstr>
    </vt:vector>
  </TitlesOfParts>
  <Company>International Bar Association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Leonie Girard</dc:creator>
  <cp:lastModifiedBy>AKS</cp:lastModifiedBy>
  <cp:revision>32</cp:revision>
  <dcterms:created xsi:type="dcterms:W3CDTF">2017-01-10T13:06:50Z</dcterms:created>
  <dcterms:modified xsi:type="dcterms:W3CDTF">2017-08-18T17:57:56Z</dcterms:modified>
</cp:coreProperties>
</file>